
<file path=[Content_Types].xml><?xml version="1.0" encoding="utf-8"?>
<Types xmlns="http://schemas.openxmlformats.org/package/2006/content-types">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Override PartName="/ppt/diagrams/colors1.xml" ContentType="application/vnd.openxmlformats-officedocument.drawingml.diagramColors+xml"/>
  <Default Extension="xml" ContentType="application/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diagrams/layout1.xml" ContentType="application/vnd.openxmlformats-officedocument.drawingml.diagramLayout+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slides/slide27.xml" ContentType="application/vnd.openxmlformats-officedocument.presentationml.slide+xml"/>
  <Override PartName="/ppt/slides/slide20.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26.xml" ContentType="application/vnd.openxmlformats-officedocument.presentationml.slide+xml"/>
  <Override PartName="/ppt/slides/slide35.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slides/slide25.xml" ContentType="application/vnd.openxmlformats-officedocument.presentationml.slide+xml"/>
  <Override PartName="/ppt/slides/slide9.xml" ContentType="application/vnd.openxmlformats-officedocument.presentationml.slide+xml"/>
  <Override PartName="/ppt/slides/slide34.xml" ContentType="application/vnd.openxmlformats-officedocument.presentationml.slide+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diagrams/data1.xml" ContentType="application/vnd.openxmlformats-officedocument.drawingml.diagramData+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Default Extension="wmf" ContentType="image/x-wmf"/>
  <Override PartName="/docProps/app.xml" ContentType="application/vnd.openxmlformats-officedocument.extended-properties+xml"/>
  <Override PartName="/ppt/notesSlides/notesSlide4.xml" ContentType="application/vnd.openxmlformats-officedocument.presentationml.notesSlide+xml"/>
  <Override PartName="/ppt/diagrams/quickStyle1.xml" ContentType="application/vnd.openxmlformats-officedocument.drawingml.diagramStyle+xml"/>
  <Override PartName="/ppt/slides/slide24.xml" ContentType="application/vnd.openxmlformats-officedocument.presentationml.slide+xml"/>
  <Override PartName="/ppt/notesSlides/notesSlide10.xml" ContentType="application/vnd.openxmlformats-officedocument.presentationml.notesSlide+xml"/>
  <Override PartName="/ppt/slides/slide8.xml" ContentType="application/vnd.openxmlformats-officedocument.presentationml.slide+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xml" ContentType="application/vnd.openxmlformats-officedocument.presentationml.notesSlide+xml"/>
  <Override PartName="/ppt/theme/theme2.xml" ContentType="application/vnd.openxmlformats-officedocument.theme+xml"/>
  <Override PartName="/ppt/slides/slide23.xml" ContentType="application/vnd.openxmlformats-officedocument.presentationml.slide+xml"/>
  <Override PartName="/ppt/notesSlides/notesSlide25.xml" ContentType="application/vnd.openxmlformats-officedocument.presentationml.notesSlide+xml"/>
  <Override PartName="/ppt/slides/slide7.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presentation.xml" ContentType="application/vnd.openxmlformats-officedocument.presentationml.presentation.main+xml"/>
  <Override PartName="/ppt/notesSlides/notesSlide24.xml" ContentType="application/vnd.openxmlformats-officedocument.presentationml.notesSlide+xml"/>
  <Override PartName="/ppt/slides/slide6.xml" ContentType="application/vnd.openxmlformats-officedocument.presentationml.slide+xml"/>
  <Override PartName="/ppt/diagrams/drawing1.xml" ContentType="application/vnd.ms-office.drawingml.diagramDrawing+xml"/>
  <Override PartName="/ppt/slideLayouts/slideLayout6.xml" ContentType="application/vnd.openxmlformats-officedocument.presentationml.slideLayout+xml"/>
  <Override PartName="/ppt/slides/slide31.xml" ContentType="application/vnd.openxmlformats-officedocument.presentationml.slide+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6" r:id="rId11"/>
    <p:sldId id="267" r:id="rId12"/>
    <p:sldId id="265" r:id="rId13"/>
    <p:sldId id="268" r:id="rId14"/>
    <p:sldId id="269" r:id="rId15"/>
    <p:sldId id="270" r:id="rId16"/>
    <p:sldId id="271" r:id="rId17"/>
    <p:sldId id="273" r:id="rId18"/>
    <p:sldId id="272"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9" r:id="rId34"/>
    <p:sldId id="288" r:id="rId35"/>
    <p:sldId id="290" r:id="rId36"/>
  </p:sldIdLst>
  <p:sldSz cx="9144000" cy="6858000" type="screen4x3"/>
  <p:notesSz cx="6858000" cy="9144000"/>
  <p:defaultTextStyle>
    <a:defPPr>
      <a:defRPr lang="en-US"/>
    </a:defPPr>
    <a:lvl1pPr algn="l" rtl="0" fontAlgn="base">
      <a:spcBef>
        <a:spcPct val="0"/>
      </a:spcBef>
      <a:spcAft>
        <a:spcPct val="0"/>
      </a:spcAft>
      <a:defRPr sz="900" kern="1200">
        <a:solidFill>
          <a:schemeClr val="tx1"/>
        </a:solidFill>
        <a:latin typeface="Arial" charset="0"/>
        <a:ea typeface="+mn-ea"/>
        <a:cs typeface="+mn-cs"/>
      </a:defRPr>
    </a:lvl1pPr>
    <a:lvl2pPr marL="457200" algn="l" rtl="0" fontAlgn="base">
      <a:spcBef>
        <a:spcPct val="0"/>
      </a:spcBef>
      <a:spcAft>
        <a:spcPct val="0"/>
      </a:spcAft>
      <a:defRPr sz="900" kern="1200">
        <a:solidFill>
          <a:schemeClr val="tx1"/>
        </a:solidFill>
        <a:latin typeface="Arial" charset="0"/>
        <a:ea typeface="+mn-ea"/>
        <a:cs typeface="+mn-cs"/>
      </a:defRPr>
    </a:lvl2pPr>
    <a:lvl3pPr marL="914400" algn="l" rtl="0" fontAlgn="base">
      <a:spcBef>
        <a:spcPct val="0"/>
      </a:spcBef>
      <a:spcAft>
        <a:spcPct val="0"/>
      </a:spcAft>
      <a:defRPr sz="900" kern="1200">
        <a:solidFill>
          <a:schemeClr val="tx1"/>
        </a:solidFill>
        <a:latin typeface="Arial" charset="0"/>
        <a:ea typeface="+mn-ea"/>
        <a:cs typeface="+mn-cs"/>
      </a:defRPr>
    </a:lvl3pPr>
    <a:lvl4pPr marL="1371600" algn="l" rtl="0" fontAlgn="base">
      <a:spcBef>
        <a:spcPct val="0"/>
      </a:spcBef>
      <a:spcAft>
        <a:spcPct val="0"/>
      </a:spcAft>
      <a:defRPr sz="900" kern="1200">
        <a:solidFill>
          <a:schemeClr val="tx1"/>
        </a:solidFill>
        <a:latin typeface="Arial" charset="0"/>
        <a:ea typeface="+mn-ea"/>
        <a:cs typeface="+mn-cs"/>
      </a:defRPr>
    </a:lvl4pPr>
    <a:lvl5pPr marL="1828800" algn="l" rtl="0" fontAlgn="base">
      <a:spcBef>
        <a:spcPct val="0"/>
      </a:spcBef>
      <a:spcAft>
        <a:spcPct val="0"/>
      </a:spcAft>
      <a:defRPr sz="900" kern="1200">
        <a:solidFill>
          <a:schemeClr val="tx1"/>
        </a:solidFill>
        <a:latin typeface="Arial" charset="0"/>
        <a:ea typeface="+mn-ea"/>
        <a:cs typeface="+mn-cs"/>
      </a:defRPr>
    </a:lvl5pPr>
    <a:lvl6pPr marL="2286000" algn="l" defTabSz="914400" rtl="0" eaLnBrk="1" latinLnBrk="0" hangingPunct="1">
      <a:defRPr sz="900" kern="1200">
        <a:solidFill>
          <a:schemeClr val="tx1"/>
        </a:solidFill>
        <a:latin typeface="Arial" charset="0"/>
        <a:ea typeface="+mn-ea"/>
        <a:cs typeface="+mn-cs"/>
      </a:defRPr>
    </a:lvl6pPr>
    <a:lvl7pPr marL="2743200" algn="l" defTabSz="914400" rtl="0" eaLnBrk="1" latinLnBrk="0" hangingPunct="1">
      <a:defRPr sz="900" kern="1200">
        <a:solidFill>
          <a:schemeClr val="tx1"/>
        </a:solidFill>
        <a:latin typeface="Arial" charset="0"/>
        <a:ea typeface="+mn-ea"/>
        <a:cs typeface="+mn-cs"/>
      </a:defRPr>
    </a:lvl7pPr>
    <a:lvl8pPr marL="3200400" algn="l" defTabSz="914400" rtl="0" eaLnBrk="1" latinLnBrk="0" hangingPunct="1">
      <a:defRPr sz="900" kern="1200">
        <a:solidFill>
          <a:schemeClr val="tx1"/>
        </a:solidFill>
        <a:latin typeface="Arial" charset="0"/>
        <a:ea typeface="+mn-ea"/>
        <a:cs typeface="+mn-cs"/>
      </a:defRPr>
    </a:lvl8pPr>
    <a:lvl9pPr marL="3657600" algn="l" defTabSz="914400" rtl="0" eaLnBrk="1" latinLnBrk="0" hangingPunct="1">
      <a:defRPr sz="9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showPr showNarration="1">
    <p:present/>
    <p:sldAll/>
    <p:penClr>
      <a:prstClr val="red"/>
    </p:penClr>
    <p:extLst>
      <p:ext uri="{EC167BDD-8182-4AB7-AECC-EB403E3ABB37}">
        <p14:laserClr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a:srgbClr val="FF0000"/>
        </p14:laserClr>
      </p:ext>
      <p:ext uri="{2FDB2607-1784-4EEB-B798-7EB5836EED8A}">
        <p14:showMediaCtrls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
      </p:ext>
    </p:extLst>
  </p:showPr>
  <p:clrMru>
    <a:srgbClr val="0099CC"/>
    <a:srgbClr val="0099FF"/>
    <a:srgbClr val="33CCFF"/>
    <a:srgbClr val="CC6600"/>
    <a:srgbClr val="DDDDDD"/>
    <a:srgbClr val="EAEAEA"/>
    <a:srgbClr val="CCCC00"/>
    <a:srgbClr val="003366"/>
    <a:srgbClr val="FFFFFF"/>
    <a:srgbClr val="000000"/>
  </p:clrMru>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horzBarState="maximized">
    <p:restoredLeft sz="12803" autoAdjust="0"/>
    <p:restoredTop sz="86403" autoAdjust="0"/>
  </p:normalViewPr>
  <p:slideViewPr>
    <p:cSldViewPr>
      <p:cViewPr>
        <p:scale>
          <a:sx n="135" d="100"/>
          <a:sy n="135" d="100"/>
        </p:scale>
        <p:origin x="-1088" y="-416"/>
      </p:cViewPr>
      <p:guideLst>
        <p:guide orient="horz" pos="1728"/>
        <p:guide pos="2880"/>
      </p:guideLst>
    </p:cSldViewPr>
  </p:slideViewPr>
  <p:outlineViewPr>
    <p:cViewPr>
      <p:scale>
        <a:sx n="33" d="100"/>
        <a:sy n="33" d="100"/>
      </p:scale>
      <p:origin x="0" y="18456"/>
    </p:cViewPr>
  </p:outlin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AFC496-ED4C-42F8-B1A1-F7A9B1ACFB33}" type="doc">
      <dgm:prSet loTypeId="urn:microsoft.com/office/officeart/2005/8/layout/cycle2" loCatId="cycle" qsTypeId="urn:microsoft.com/office/officeart/2005/8/quickstyle/simple2" qsCatId="simple" csTypeId="urn:microsoft.com/office/officeart/2005/8/colors/accent2_2" csCatId="accent2" phldr="1"/>
      <dgm:spPr/>
      <dgm:t>
        <a:bodyPr/>
        <a:lstStyle/>
        <a:p>
          <a:endParaRPr lang="en-US"/>
        </a:p>
      </dgm:t>
    </dgm:pt>
    <dgm:pt modelId="{CC53DB5C-CC09-41C2-BF82-6694FAA603F0}">
      <dgm:prSet custT="1"/>
      <dgm:spPr>
        <a:solidFill>
          <a:srgbClr val="0099CC"/>
        </a:solidFill>
      </dgm:spPr>
      <dgm:t>
        <a:bodyPr lIns="0" rIns="0"/>
        <a:lstStyle/>
        <a:p>
          <a:pPr rtl="0"/>
          <a:r>
            <a:rPr lang="en-US" sz="1400" b="1" smtClean="0">
              <a:effectLst>
                <a:outerShdw blurRad="38100" dist="38100" dir="2700000" algn="tl">
                  <a:srgbClr val="000000">
                    <a:alpha val="43137"/>
                  </a:srgbClr>
                </a:outerShdw>
              </a:effectLst>
              <a:latin typeface="Arial" pitchFamily="34" charset="0"/>
              <a:cs typeface="Arial" pitchFamily="34" charset="0"/>
            </a:rPr>
            <a:t>Listen</a:t>
          </a:r>
          <a:endParaRPr lang="en-US" sz="1400" b="1">
            <a:effectLst>
              <a:outerShdw blurRad="38100" dist="38100" dir="2700000" algn="tl">
                <a:srgbClr val="000000">
                  <a:alpha val="43137"/>
                </a:srgbClr>
              </a:outerShdw>
            </a:effectLst>
            <a:latin typeface="Arial" pitchFamily="34" charset="0"/>
            <a:cs typeface="Arial" pitchFamily="34" charset="0"/>
          </a:endParaRPr>
        </a:p>
      </dgm:t>
    </dgm:pt>
    <dgm:pt modelId="{BDAFCEFA-2A75-4177-B0D1-D7F59469290C}" type="parTrans" cxnId="{BDEFCE58-314D-4C13-B3F6-E7CAE9E04445}">
      <dgm:prSet/>
      <dgm:spPr/>
      <dgm:t>
        <a:bodyPr/>
        <a:lstStyle/>
        <a:p>
          <a:endParaRPr lang="en-US">
            <a:effectLst>
              <a:outerShdw blurRad="38100" dist="38100" dir="2700000" algn="tl">
                <a:srgbClr val="000000">
                  <a:alpha val="43137"/>
                </a:srgbClr>
              </a:outerShdw>
            </a:effectLst>
          </a:endParaRPr>
        </a:p>
      </dgm:t>
    </dgm:pt>
    <dgm:pt modelId="{BE5DB420-E331-4C69-B5EA-A75B39C85CB3}" type="sibTrans" cxnId="{BDEFCE58-314D-4C13-B3F6-E7CAE9E04445}">
      <dgm:prSet/>
      <dgm:spPr/>
      <dgm:t>
        <a:bodyPr/>
        <a:lstStyle/>
        <a:p>
          <a:endParaRPr lang="en-US">
            <a:effectLst>
              <a:outerShdw blurRad="38100" dist="38100" dir="2700000" algn="tl">
                <a:srgbClr val="000000">
                  <a:alpha val="43137"/>
                </a:srgbClr>
              </a:outerShdw>
            </a:effectLst>
          </a:endParaRPr>
        </a:p>
      </dgm:t>
    </dgm:pt>
    <dgm:pt modelId="{2E474B6B-FD1D-4E34-9F08-10BF9E86FC51}">
      <dgm:prSet custT="1"/>
      <dgm:spPr>
        <a:solidFill>
          <a:srgbClr val="0099CC"/>
        </a:solidFill>
      </dgm:spPr>
      <dgm:t>
        <a:bodyPr lIns="0" rIns="0"/>
        <a:lstStyle/>
        <a:p>
          <a:pPr rtl="0"/>
          <a:r>
            <a:rPr lang="en-US" sz="1400" b="1" smtClean="0">
              <a:effectLst>
                <a:outerShdw blurRad="38100" dist="38100" dir="2700000" algn="tl">
                  <a:srgbClr val="000000">
                    <a:alpha val="43137"/>
                  </a:srgbClr>
                </a:outerShdw>
              </a:effectLst>
              <a:latin typeface="Arial" pitchFamily="34" charset="0"/>
              <a:cs typeface="Arial" pitchFamily="34" charset="0"/>
            </a:rPr>
            <a:t>Identify</a:t>
          </a:r>
          <a:endParaRPr lang="en-US" sz="1400" b="1">
            <a:effectLst>
              <a:outerShdw blurRad="38100" dist="38100" dir="2700000" algn="tl">
                <a:srgbClr val="000000">
                  <a:alpha val="43137"/>
                </a:srgbClr>
              </a:outerShdw>
            </a:effectLst>
            <a:latin typeface="Arial" pitchFamily="34" charset="0"/>
            <a:cs typeface="Arial" pitchFamily="34" charset="0"/>
          </a:endParaRPr>
        </a:p>
      </dgm:t>
    </dgm:pt>
    <dgm:pt modelId="{87479C65-F5EE-4639-8A5D-F6E30C02F5C7}" type="parTrans" cxnId="{4BDE692D-F6A0-4956-BC39-CB449693E42F}">
      <dgm:prSet/>
      <dgm:spPr/>
      <dgm:t>
        <a:bodyPr/>
        <a:lstStyle/>
        <a:p>
          <a:endParaRPr lang="en-US">
            <a:effectLst>
              <a:outerShdw blurRad="38100" dist="38100" dir="2700000" algn="tl">
                <a:srgbClr val="000000">
                  <a:alpha val="43137"/>
                </a:srgbClr>
              </a:outerShdw>
            </a:effectLst>
          </a:endParaRPr>
        </a:p>
      </dgm:t>
    </dgm:pt>
    <dgm:pt modelId="{AB921ACF-EF8B-4A79-B690-E6BB71C1D111}" type="sibTrans" cxnId="{4BDE692D-F6A0-4956-BC39-CB449693E42F}">
      <dgm:prSet/>
      <dgm:spPr/>
      <dgm:t>
        <a:bodyPr/>
        <a:lstStyle/>
        <a:p>
          <a:endParaRPr lang="en-US">
            <a:effectLst>
              <a:outerShdw blurRad="38100" dist="38100" dir="2700000" algn="tl">
                <a:srgbClr val="000000">
                  <a:alpha val="43137"/>
                </a:srgbClr>
              </a:outerShdw>
            </a:effectLst>
          </a:endParaRPr>
        </a:p>
      </dgm:t>
    </dgm:pt>
    <dgm:pt modelId="{69BC855B-20D7-484D-A679-F129AC85F88D}">
      <dgm:prSet custT="1"/>
      <dgm:spPr>
        <a:solidFill>
          <a:srgbClr val="0099CC"/>
        </a:solidFill>
      </dgm:spPr>
      <dgm:t>
        <a:bodyPr lIns="0" rIns="0"/>
        <a:lstStyle/>
        <a:p>
          <a:pPr rtl="0"/>
          <a:r>
            <a:rPr lang="en-US" sz="1400" b="1" smtClean="0">
              <a:effectLst>
                <a:outerShdw blurRad="38100" dist="38100" dir="2700000" algn="tl">
                  <a:srgbClr val="000000">
                    <a:alpha val="43137"/>
                  </a:srgbClr>
                </a:outerShdw>
              </a:effectLst>
              <a:latin typeface="Arial" pitchFamily="34" charset="0"/>
              <a:cs typeface="Arial" pitchFamily="34" charset="0"/>
            </a:rPr>
            <a:t>Categorize</a:t>
          </a:r>
          <a:endParaRPr lang="en-US" sz="1400" b="1">
            <a:effectLst>
              <a:outerShdw blurRad="38100" dist="38100" dir="2700000" algn="tl">
                <a:srgbClr val="000000">
                  <a:alpha val="43137"/>
                </a:srgbClr>
              </a:outerShdw>
            </a:effectLst>
            <a:latin typeface="Arial" pitchFamily="34" charset="0"/>
            <a:cs typeface="Arial" pitchFamily="34" charset="0"/>
          </a:endParaRPr>
        </a:p>
      </dgm:t>
    </dgm:pt>
    <dgm:pt modelId="{3558ED9B-F0A5-4741-954F-EA08FCE9E460}" type="parTrans" cxnId="{581DAD50-2D86-4D69-BE23-121E7454444A}">
      <dgm:prSet/>
      <dgm:spPr/>
      <dgm:t>
        <a:bodyPr/>
        <a:lstStyle/>
        <a:p>
          <a:endParaRPr lang="en-US">
            <a:effectLst>
              <a:outerShdw blurRad="38100" dist="38100" dir="2700000" algn="tl">
                <a:srgbClr val="000000">
                  <a:alpha val="43137"/>
                </a:srgbClr>
              </a:outerShdw>
            </a:effectLst>
          </a:endParaRPr>
        </a:p>
      </dgm:t>
    </dgm:pt>
    <dgm:pt modelId="{277C99C1-EB8C-4DFD-B3CC-3E295F606231}" type="sibTrans" cxnId="{581DAD50-2D86-4D69-BE23-121E7454444A}">
      <dgm:prSet/>
      <dgm:spPr/>
      <dgm:t>
        <a:bodyPr/>
        <a:lstStyle/>
        <a:p>
          <a:endParaRPr lang="en-US">
            <a:effectLst>
              <a:outerShdw blurRad="38100" dist="38100" dir="2700000" algn="tl">
                <a:srgbClr val="000000">
                  <a:alpha val="43137"/>
                </a:srgbClr>
              </a:outerShdw>
            </a:effectLst>
          </a:endParaRPr>
        </a:p>
      </dgm:t>
    </dgm:pt>
    <dgm:pt modelId="{A7397457-B85D-486D-BCDE-E6FBEE5F4454}">
      <dgm:prSet custT="1"/>
      <dgm:spPr>
        <a:solidFill>
          <a:srgbClr val="0099CC"/>
        </a:solidFill>
      </dgm:spPr>
      <dgm:t>
        <a:bodyPr lIns="0" rIns="0"/>
        <a:lstStyle/>
        <a:p>
          <a:pPr rtl="0"/>
          <a:r>
            <a:rPr lang="en-US" sz="1400" b="1" smtClean="0">
              <a:effectLst>
                <a:outerShdw blurRad="38100" dist="38100" dir="2700000" algn="tl">
                  <a:srgbClr val="000000">
                    <a:alpha val="43137"/>
                  </a:srgbClr>
                </a:outerShdw>
              </a:effectLst>
              <a:latin typeface="Arial" pitchFamily="34" charset="0"/>
              <a:cs typeface="Arial" pitchFamily="34" charset="0"/>
            </a:rPr>
            <a:t>Appraise</a:t>
          </a:r>
          <a:endParaRPr lang="en-US" sz="1400" b="1">
            <a:effectLst>
              <a:outerShdw blurRad="38100" dist="38100" dir="2700000" algn="tl">
                <a:srgbClr val="000000">
                  <a:alpha val="43137"/>
                </a:srgbClr>
              </a:outerShdw>
            </a:effectLst>
            <a:latin typeface="Arial" pitchFamily="34" charset="0"/>
            <a:cs typeface="Arial" pitchFamily="34" charset="0"/>
          </a:endParaRPr>
        </a:p>
      </dgm:t>
    </dgm:pt>
    <dgm:pt modelId="{1485DC70-E590-4170-B3FF-0F10BD2772E0}" type="parTrans" cxnId="{8957B1C1-F7AD-4368-94C2-5B237A6014AC}">
      <dgm:prSet/>
      <dgm:spPr/>
      <dgm:t>
        <a:bodyPr/>
        <a:lstStyle/>
        <a:p>
          <a:endParaRPr lang="en-US">
            <a:effectLst>
              <a:outerShdw blurRad="38100" dist="38100" dir="2700000" algn="tl">
                <a:srgbClr val="000000">
                  <a:alpha val="43137"/>
                </a:srgbClr>
              </a:outerShdw>
            </a:effectLst>
          </a:endParaRPr>
        </a:p>
      </dgm:t>
    </dgm:pt>
    <dgm:pt modelId="{C89B4DD7-0318-4606-B8A4-19FF3F363A82}" type="sibTrans" cxnId="{8957B1C1-F7AD-4368-94C2-5B237A6014AC}">
      <dgm:prSet/>
      <dgm:spPr/>
      <dgm:t>
        <a:bodyPr/>
        <a:lstStyle/>
        <a:p>
          <a:endParaRPr lang="en-US">
            <a:effectLst>
              <a:outerShdw blurRad="38100" dist="38100" dir="2700000" algn="tl">
                <a:srgbClr val="000000">
                  <a:alpha val="43137"/>
                </a:srgbClr>
              </a:outerShdw>
            </a:effectLst>
          </a:endParaRPr>
        </a:p>
      </dgm:t>
    </dgm:pt>
    <dgm:pt modelId="{B58379DA-D657-4DF7-A415-EB66D24E9ABC}">
      <dgm:prSet custT="1"/>
      <dgm:spPr>
        <a:solidFill>
          <a:srgbClr val="0099CC"/>
        </a:solidFill>
      </dgm:spPr>
      <dgm:t>
        <a:bodyPr lIns="0" rIns="0"/>
        <a:lstStyle/>
        <a:p>
          <a:pPr rtl="0"/>
          <a:r>
            <a:rPr lang="en-US" sz="1400" b="1" smtClean="0">
              <a:effectLst>
                <a:outerShdw blurRad="38100" dist="38100" dir="2700000" algn="tl">
                  <a:srgbClr val="000000">
                    <a:alpha val="43137"/>
                  </a:srgbClr>
                </a:outerShdw>
              </a:effectLst>
              <a:latin typeface="Arial" pitchFamily="34" charset="0"/>
              <a:cs typeface="Arial" pitchFamily="34" charset="0"/>
            </a:rPr>
            <a:t>Implement</a:t>
          </a:r>
          <a:endParaRPr lang="en-US" sz="1400" b="1">
            <a:effectLst>
              <a:outerShdw blurRad="38100" dist="38100" dir="2700000" algn="tl">
                <a:srgbClr val="000000">
                  <a:alpha val="43137"/>
                </a:srgbClr>
              </a:outerShdw>
            </a:effectLst>
            <a:latin typeface="Arial" pitchFamily="34" charset="0"/>
            <a:cs typeface="Arial" pitchFamily="34" charset="0"/>
          </a:endParaRPr>
        </a:p>
      </dgm:t>
    </dgm:pt>
    <dgm:pt modelId="{D5E6842C-F3FF-4CD2-8328-F72880381D66}" type="parTrans" cxnId="{4E3F49EC-7CFF-4533-AC7C-B8871FC78BD5}">
      <dgm:prSet/>
      <dgm:spPr/>
      <dgm:t>
        <a:bodyPr/>
        <a:lstStyle/>
        <a:p>
          <a:endParaRPr lang="en-US">
            <a:effectLst>
              <a:outerShdw blurRad="38100" dist="38100" dir="2700000" algn="tl">
                <a:srgbClr val="000000">
                  <a:alpha val="43137"/>
                </a:srgbClr>
              </a:outerShdw>
            </a:effectLst>
          </a:endParaRPr>
        </a:p>
      </dgm:t>
    </dgm:pt>
    <dgm:pt modelId="{1CD40B22-9064-4FE0-8F5B-64CC80B78B55}" type="sibTrans" cxnId="{4E3F49EC-7CFF-4533-AC7C-B8871FC78BD5}">
      <dgm:prSet/>
      <dgm:spPr/>
      <dgm:t>
        <a:bodyPr/>
        <a:lstStyle/>
        <a:p>
          <a:endParaRPr lang="en-US">
            <a:effectLst>
              <a:outerShdw blurRad="38100" dist="38100" dir="2700000" algn="tl">
                <a:srgbClr val="000000">
                  <a:alpha val="43137"/>
                </a:srgbClr>
              </a:outerShdw>
            </a:effectLst>
          </a:endParaRPr>
        </a:p>
      </dgm:t>
    </dgm:pt>
    <dgm:pt modelId="{F5A458DE-BC6D-4D76-81FA-9276A2845746}">
      <dgm:prSet custT="1"/>
      <dgm:spPr>
        <a:solidFill>
          <a:srgbClr val="0099CC"/>
        </a:solidFill>
      </dgm:spPr>
      <dgm:t>
        <a:bodyPr lIns="0" rIns="0"/>
        <a:lstStyle/>
        <a:p>
          <a:pPr rtl="0"/>
          <a:r>
            <a:rPr lang="en-US" sz="1400" b="1" smtClean="0">
              <a:effectLst>
                <a:outerShdw blurRad="38100" dist="38100" dir="2700000" algn="tl">
                  <a:srgbClr val="000000">
                    <a:alpha val="43137"/>
                  </a:srgbClr>
                </a:outerShdw>
              </a:effectLst>
              <a:latin typeface="Arial" pitchFamily="34" charset="0"/>
              <a:cs typeface="Arial" pitchFamily="34" charset="0"/>
            </a:rPr>
            <a:t>Collaborate</a:t>
          </a:r>
          <a:endParaRPr lang="en-US" sz="1400" b="1">
            <a:effectLst>
              <a:outerShdw blurRad="38100" dist="38100" dir="2700000" algn="tl">
                <a:srgbClr val="000000">
                  <a:alpha val="43137"/>
                </a:srgbClr>
              </a:outerShdw>
            </a:effectLst>
            <a:latin typeface="Arial" pitchFamily="34" charset="0"/>
            <a:cs typeface="Arial" pitchFamily="34" charset="0"/>
          </a:endParaRPr>
        </a:p>
      </dgm:t>
    </dgm:pt>
    <dgm:pt modelId="{942F962B-F5EA-4162-952C-F7E89D97F36B}" type="parTrans" cxnId="{A7899C0C-44BC-479C-AA4C-383A76E8DA6A}">
      <dgm:prSet/>
      <dgm:spPr/>
      <dgm:t>
        <a:bodyPr/>
        <a:lstStyle/>
        <a:p>
          <a:endParaRPr lang="en-US">
            <a:effectLst>
              <a:outerShdw blurRad="38100" dist="38100" dir="2700000" algn="tl">
                <a:srgbClr val="000000">
                  <a:alpha val="43137"/>
                </a:srgbClr>
              </a:outerShdw>
            </a:effectLst>
          </a:endParaRPr>
        </a:p>
      </dgm:t>
    </dgm:pt>
    <dgm:pt modelId="{20DC83FC-A607-4B1B-9949-1C8B2B419A4E}" type="sibTrans" cxnId="{A7899C0C-44BC-479C-AA4C-383A76E8DA6A}">
      <dgm:prSet/>
      <dgm:spPr/>
      <dgm:t>
        <a:bodyPr/>
        <a:lstStyle/>
        <a:p>
          <a:endParaRPr lang="en-US">
            <a:effectLst>
              <a:outerShdw blurRad="38100" dist="38100" dir="2700000" algn="tl">
                <a:srgbClr val="000000">
                  <a:alpha val="43137"/>
                </a:srgbClr>
              </a:outerShdw>
            </a:effectLst>
          </a:endParaRPr>
        </a:p>
      </dgm:t>
    </dgm:pt>
    <dgm:pt modelId="{DC17C5DE-306D-448F-BCE2-37902E294336}">
      <dgm:prSet custT="1"/>
      <dgm:spPr>
        <a:solidFill>
          <a:srgbClr val="0099CC"/>
        </a:solidFill>
      </dgm:spPr>
      <dgm:t>
        <a:bodyPr lIns="0" rIns="0"/>
        <a:lstStyle/>
        <a:p>
          <a:pPr rtl="0"/>
          <a:r>
            <a:rPr lang="en-US" sz="1400" b="1" smtClean="0">
              <a:effectLst>
                <a:outerShdw blurRad="38100" dist="38100" dir="2700000" algn="tl">
                  <a:srgbClr val="000000">
                    <a:alpha val="43137"/>
                  </a:srgbClr>
                </a:outerShdw>
              </a:effectLst>
              <a:latin typeface="Arial" pitchFamily="34" charset="0"/>
              <a:cs typeface="Arial" pitchFamily="34" charset="0"/>
            </a:rPr>
            <a:t>Contribute</a:t>
          </a:r>
          <a:endParaRPr lang="en-US" sz="1400" b="1">
            <a:effectLst>
              <a:outerShdw blurRad="38100" dist="38100" dir="2700000" algn="tl">
                <a:srgbClr val="000000">
                  <a:alpha val="43137"/>
                </a:srgbClr>
              </a:outerShdw>
            </a:effectLst>
            <a:latin typeface="Arial" pitchFamily="34" charset="0"/>
            <a:cs typeface="Arial" pitchFamily="34" charset="0"/>
          </a:endParaRPr>
        </a:p>
      </dgm:t>
    </dgm:pt>
    <dgm:pt modelId="{242C1A51-482F-4DA9-86C4-1CD762EEBA37}" type="parTrans" cxnId="{69589301-0A4D-4FC1-B750-9D720E82EC66}">
      <dgm:prSet/>
      <dgm:spPr/>
      <dgm:t>
        <a:bodyPr/>
        <a:lstStyle/>
        <a:p>
          <a:endParaRPr lang="en-US">
            <a:effectLst>
              <a:outerShdw blurRad="38100" dist="38100" dir="2700000" algn="tl">
                <a:srgbClr val="000000">
                  <a:alpha val="43137"/>
                </a:srgbClr>
              </a:outerShdw>
            </a:effectLst>
          </a:endParaRPr>
        </a:p>
      </dgm:t>
    </dgm:pt>
    <dgm:pt modelId="{71C93E90-3D45-478B-BEF2-C8AB4C7216B6}" type="sibTrans" cxnId="{69589301-0A4D-4FC1-B750-9D720E82EC66}">
      <dgm:prSet/>
      <dgm:spPr/>
      <dgm:t>
        <a:bodyPr/>
        <a:lstStyle/>
        <a:p>
          <a:endParaRPr lang="en-US">
            <a:effectLst>
              <a:outerShdw blurRad="38100" dist="38100" dir="2700000" algn="tl">
                <a:srgbClr val="000000">
                  <a:alpha val="43137"/>
                </a:srgbClr>
              </a:outerShdw>
            </a:effectLst>
          </a:endParaRPr>
        </a:p>
      </dgm:t>
    </dgm:pt>
    <dgm:pt modelId="{B13D620C-7771-4930-BD8D-8402FB729F0F}">
      <dgm:prSet custT="1"/>
      <dgm:spPr>
        <a:solidFill>
          <a:srgbClr val="0099CC"/>
        </a:solidFill>
      </dgm:spPr>
      <dgm:t>
        <a:bodyPr lIns="0" rIns="0"/>
        <a:lstStyle/>
        <a:p>
          <a:pPr rtl="0"/>
          <a:r>
            <a:rPr lang="en-US" sz="1400" b="1" smtClean="0">
              <a:effectLst>
                <a:outerShdw blurRad="38100" dist="38100" dir="2700000" algn="tl">
                  <a:srgbClr val="000000">
                    <a:alpha val="43137"/>
                  </a:srgbClr>
                </a:outerShdw>
              </a:effectLst>
              <a:latin typeface="Arial" pitchFamily="34" charset="0"/>
              <a:cs typeface="Arial" pitchFamily="34" charset="0"/>
            </a:rPr>
            <a:t>Convert</a:t>
          </a:r>
          <a:endParaRPr lang="en-US" sz="1400" b="1">
            <a:effectLst>
              <a:outerShdw blurRad="38100" dist="38100" dir="2700000" algn="tl">
                <a:srgbClr val="000000">
                  <a:alpha val="43137"/>
                </a:srgbClr>
              </a:outerShdw>
            </a:effectLst>
            <a:latin typeface="Arial" pitchFamily="34" charset="0"/>
            <a:cs typeface="Arial" pitchFamily="34" charset="0"/>
          </a:endParaRPr>
        </a:p>
      </dgm:t>
    </dgm:pt>
    <dgm:pt modelId="{64DB5210-C92B-49E9-94E2-F459A37C7B8A}" type="parTrans" cxnId="{35D6519C-E965-410D-9B1F-80875688864E}">
      <dgm:prSet/>
      <dgm:spPr/>
      <dgm:t>
        <a:bodyPr/>
        <a:lstStyle/>
        <a:p>
          <a:endParaRPr lang="en-US">
            <a:effectLst>
              <a:outerShdw blurRad="38100" dist="38100" dir="2700000" algn="tl">
                <a:srgbClr val="000000">
                  <a:alpha val="43137"/>
                </a:srgbClr>
              </a:outerShdw>
            </a:effectLst>
          </a:endParaRPr>
        </a:p>
      </dgm:t>
    </dgm:pt>
    <dgm:pt modelId="{F2BB883C-A628-4248-A9D5-26CB62E9ADEE}" type="sibTrans" cxnId="{35D6519C-E965-410D-9B1F-80875688864E}">
      <dgm:prSet/>
      <dgm:spPr/>
      <dgm:t>
        <a:bodyPr/>
        <a:lstStyle/>
        <a:p>
          <a:endParaRPr lang="en-US">
            <a:effectLst>
              <a:outerShdw blurRad="38100" dist="38100" dir="2700000" algn="tl">
                <a:srgbClr val="000000">
                  <a:alpha val="43137"/>
                </a:srgbClr>
              </a:outerShdw>
            </a:effectLst>
          </a:endParaRPr>
        </a:p>
      </dgm:t>
    </dgm:pt>
    <dgm:pt modelId="{3692A055-53F4-4DB8-ABE4-9C9C71604596}">
      <dgm:prSet custT="1"/>
      <dgm:spPr>
        <a:solidFill>
          <a:srgbClr val="0099CC"/>
        </a:solidFill>
      </dgm:spPr>
      <dgm:t>
        <a:bodyPr lIns="0" rIns="0"/>
        <a:lstStyle/>
        <a:p>
          <a:pPr rtl="0"/>
          <a:r>
            <a:rPr lang="en-US" sz="1400" b="1" smtClean="0">
              <a:effectLst>
                <a:outerShdw blurRad="38100" dist="38100" dir="2700000" algn="tl">
                  <a:srgbClr val="000000">
                    <a:alpha val="43137"/>
                  </a:srgbClr>
                </a:outerShdw>
              </a:effectLst>
              <a:latin typeface="Arial" pitchFamily="34" charset="0"/>
              <a:cs typeface="Arial" pitchFamily="34" charset="0"/>
            </a:rPr>
            <a:t>Monitor</a:t>
          </a:r>
          <a:endParaRPr lang="en-US" sz="1400" b="1">
            <a:effectLst>
              <a:outerShdw blurRad="38100" dist="38100" dir="2700000" algn="tl">
                <a:srgbClr val="000000">
                  <a:alpha val="43137"/>
                </a:srgbClr>
              </a:outerShdw>
            </a:effectLst>
            <a:latin typeface="Arial" pitchFamily="34" charset="0"/>
            <a:cs typeface="Arial" pitchFamily="34" charset="0"/>
          </a:endParaRPr>
        </a:p>
      </dgm:t>
    </dgm:pt>
    <dgm:pt modelId="{3F1E8816-3904-43A5-A6C1-406B192FF910}" type="parTrans" cxnId="{6F606777-E135-4C72-B50D-9A2BECEA0BA2}">
      <dgm:prSet/>
      <dgm:spPr/>
      <dgm:t>
        <a:bodyPr/>
        <a:lstStyle/>
        <a:p>
          <a:endParaRPr lang="en-US">
            <a:effectLst>
              <a:outerShdw blurRad="38100" dist="38100" dir="2700000" algn="tl">
                <a:srgbClr val="000000">
                  <a:alpha val="43137"/>
                </a:srgbClr>
              </a:outerShdw>
            </a:effectLst>
          </a:endParaRPr>
        </a:p>
      </dgm:t>
    </dgm:pt>
    <dgm:pt modelId="{F2C4F614-AAF2-4398-A9E5-04639328EE92}" type="sibTrans" cxnId="{6F606777-E135-4C72-B50D-9A2BECEA0BA2}">
      <dgm:prSet/>
      <dgm:spPr/>
      <dgm:t>
        <a:bodyPr/>
        <a:lstStyle/>
        <a:p>
          <a:endParaRPr lang="en-US">
            <a:effectLst>
              <a:outerShdw blurRad="38100" dist="38100" dir="2700000" algn="tl">
                <a:srgbClr val="000000">
                  <a:alpha val="43137"/>
                </a:srgbClr>
              </a:outerShdw>
            </a:effectLst>
          </a:endParaRPr>
        </a:p>
      </dgm:t>
    </dgm:pt>
    <dgm:pt modelId="{CF73BE1B-1A03-4B56-B8CC-B50547AA7EE6}" type="pres">
      <dgm:prSet presAssocID="{DCAFC496-ED4C-42F8-B1A1-F7A9B1ACFB33}" presName="cycle" presStyleCnt="0">
        <dgm:presLayoutVars>
          <dgm:dir/>
          <dgm:resizeHandles val="exact"/>
        </dgm:presLayoutVars>
      </dgm:prSet>
      <dgm:spPr/>
      <dgm:t>
        <a:bodyPr/>
        <a:lstStyle/>
        <a:p>
          <a:endParaRPr lang="en-US"/>
        </a:p>
      </dgm:t>
    </dgm:pt>
    <dgm:pt modelId="{7E1CFA28-DCE2-4516-8795-9683BB4D80A4}" type="pres">
      <dgm:prSet presAssocID="{CC53DB5C-CC09-41C2-BF82-6694FAA603F0}" presName="node" presStyleLbl="node1" presStyleIdx="0" presStyleCnt="9" custScaleX="158262" custScaleY="85457">
        <dgm:presLayoutVars>
          <dgm:bulletEnabled val="1"/>
        </dgm:presLayoutVars>
      </dgm:prSet>
      <dgm:spPr/>
      <dgm:t>
        <a:bodyPr/>
        <a:lstStyle/>
        <a:p>
          <a:endParaRPr lang="en-US"/>
        </a:p>
      </dgm:t>
    </dgm:pt>
    <dgm:pt modelId="{A5990C68-9A6F-4397-83C0-8D1F307AC4FF}" type="pres">
      <dgm:prSet presAssocID="{BE5DB420-E331-4C69-B5EA-A75B39C85CB3}" presName="sibTrans" presStyleLbl="sibTrans2D1" presStyleIdx="0" presStyleCnt="9"/>
      <dgm:spPr/>
      <dgm:t>
        <a:bodyPr/>
        <a:lstStyle/>
        <a:p>
          <a:endParaRPr lang="en-US"/>
        </a:p>
      </dgm:t>
    </dgm:pt>
    <dgm:pt modelId="{973510C6-3345-4745-809F-EDB38ABFBC70}" type="pres">
      <dgm:prSet presAssocID="{BE5DB420-E331-4C69-B5EA-A75B39C85CB3}" presName="connectorText" presStyleLbl="sibTrans2D1" presStyleIdx="0" presStyleCnt="9"/>
      <dgm:spPr/>
      <dgm:t>
        <a:bodyPr/>
        <a:lstStyle/>
        <a:p>
          <a:endParaRPr lang="en-US"/>
        </a:p>
      </dgm:t>
    </dgm:pt>
    <dgm:pt modelId="{E151F2AD-EAA9-41FB-950E-CA11749A166F}" type="pres">
      <dgm:prSet presAssocID="{2E474B6B-FD1D-4E34-9F08-10BF9E86FC51}" presName="node" presStyleLbl="node1" presStyleIdx="1" presStyleCnt="9" custScaleX="158262" custScaleY="85457" custRadScaleRad="108849" custRadScaleInc="30465">
        <dgm:presLayoutVars>
          <dgm:bulletEnabled val="1"/>
        </dgm:presLayoutVars>
      </dgm:prSet>
      <dgm:spPr/>
      <dgm:t>
        <a:bodyPr/>
        <a:lstStyle/>
        <a:p>
          <a:endParaRPr lang="en-US"/>
        </a:p>
      </dgm:t>
    </dgm:pt>
    <dgm:pt modelId="{D7AE523C-C6BE-429D-906A-C13860BD9C2F}" type="pres">
      <dgm:prSet presAssocID="{AB921ACF-EF8B-4A79-B690-E6BB71C1D111}" presName="sibTrans" presStyleLbl="sibTrans2D1" presStyleIdx="1" presStyleCnt="9"/>
      <dgm:spPr/>
      <dgm:t>
        <a:bodyPr/>
        <a:lstStyle/>
        <a:p>
          <a:endParaRPr lang="en-US"/>
        </a:p>
      </dgm:t>
    </dgm:pt>
    <dgm:pt modelId="{499B2E6F-48A3-4468-A365-A38CFD0B8061}" type="pres">
      <dgm:prSet presAssocID="{AB921ACF-EF8B-4A79-B690-E6BB71C1D111}" presName="connectorText" presStyleLbl="sibTrans2D1" presStyleIdx="1" presStyleCnt="9"/>
      <dgm:spPr/>
      <dgm:t>
        <a:bodyPr/>
        <a:lstStyle/>
        <a:p>
          <a:endParaRPr lang="en-US"/>
        </a:p>
      </dgm:t>
    </dgm:pt>
    <dgm:pt modelId="{713A9B11-9B2D-45E0-80A1-2A3C84845702}" type="pres">
      <dgm:prSet presAssocID="{69BC855B-20D7-484D-A679-F129AC85F88D}" presName="node" presStyleLbl="node1" presStyleIdx="2" presStyleCnt="9" custScaleX="158262" custScaleY="85457" custRadScaleRad="114335" custRadScaleInc="384">
        <dgm:presLayoutVars>
          <dgm:bulletEnabled val="1"/>
        </dgm:presLayoutVars>
      </dgm:prSet>
      <dgm:spPr/>
      <dgm:t>
        <a:bodyPr/>
        <a:lstStyle/>
        <a:p>
          <a:endParaRPr lang="en-US"/>
        </a:p>
      </dgm:t>
    </dgm:pt>
    <dgm:pt modelId="{F311BC99-1044-42C4-970F-7D5EAFAF6283}" type="pres">
      <dgm:prSet presAssocID="{277C99C1-EB8C-4DFD-B3CC-3E295F606231}" presName="sibTrans" presStyleLbl="sibTrans2D1" presStyleIdx="2" presStyleCnt="9"/>
      <dgm:spPr/>
      <dgm:t>
        <a:bodyPr/>
        <a:lstStyle/>
        <a:p>
          <a:endParaRPr lang="en-US"/>
        </a:p>
      </dgm:t>
    </dgm:pt>
    <dgm:pt modelId="{3A729A52-3BC5-4556-8E7B-8A285C85E02D}" type="pres">
      <dgm:prSet presAssocID="{277C99C1-EB8C-4DFD-B3CC-3E295F606231}" presName="connectorText" presStyleLbl="sibTrans2D1" presStyleIdx="2" presStyleCnt="9"/>
      <dgm:spPr/>
      <dgm:t>
        <a:bodyPr/>
        <a:lstStyle/>
        <a:p>
          <a:endParaRPr lang="en-US"/>
        </a:p>
      </dgm:t>
    </dgm:pt>
    <dgm:pt modelId="{6FC629ED-B238-4685-8554-86B3A658BB30}" type="pres">
      <dgm:prSet presAssocID="{A7397457-B85D-486D-BCDE-E6FBEE5F4454}" presName="node" presStyleLbl="node1" presStyleIdx="3" presStyleCnt="9" custScaleX="158262" custScaleY="85457" custRadScaleRad="110861" custRadScaleInc="-34998">
        <dgm:presLayoutVars>
          <dgm:bulletEnabled val="1"/>
        </dgm:presLayoutVars>
      </dgm:prSet>
      <dgm:spPr/>
      <dgm:t>
        <a:bodyPr/>
        <a:lstStyle/>
        <a:p>
          <a:endParaRPr lang="en-US"/>
        </a:p>
      </dgm:t>
    </dgm:pt>
    <dgm:pt modelId="{B1CED2C9-AD9D-4CF2-8CE8-93D05F0B7774}" type="pres">
      <dgm:prSet presAssocID="{C89B4DD7-0318-4606-B8A4-19FF3F363A82}" presName="sibTrans" presStyleLbl="sibTrans2D1" presStyleIdx="3" presStyleCnt="9"/>
      <dgm:spPr/>
      <dgm:t>
        <a:bodyPr/>
        <a:lstStyle/>
        <a:p>
          <a:endParaRPr lang="en-US"/>
        </a:p>
      </dgm:t>
    </dgm:pt>
    <dgm:pt modelId="{42D1B2D3-2F86-40EB-810E-4851133D3813}" type="pres">
      <dgm:prSet presAssocID="{C89B4DD7-0318-4606-B8A4-19FF3F363A82}" presName="connectorText" presStyleLbl="sibTrans2D1" presStyleIdx="3" presStyleCnt="9"/>
      <dgm:spPr/>
      <dgm:t>
        <a:bodyPr/>
        <a:lstStyle/>
        <a:p>
          <a:endParaRPr lang="en-US"/>
        </a:p>
      </dgm:t>
    </dgm:pt>
    <dgm:pt modelId="{90F50B3A-3B22-4EBC-98D0-1D03B3FCE2EE}" type="pres">
      <dgm:prSet presAssocID="{B58379DA-D657-4DF7-A415-EB66D24E9ABC}" presName="node" presStyleLbl="node1" presStyleIdx="4" presStyleCnt="9" custScaleX="158262" custScaleY="85457" custRadScaleRad="97690" custRadScaleInc="-33405">
        <dgm:presLayoutVars>
          <dgm:bulletEnabled val="1"/>
        </dgm:presLayoutVars>
      </dgm:prSet>
      <dgm:spPr/>
      <dgm:t>
        <a:bodyPr/>
        <a:lstStyle/>
        <a:p>
          <a:endParaRPr lang="en-US"/>
        </a:p>
      </dgm:t>
    </dgm:pt>
    <dgm:pt modelId="{03368175-C71E-4F70-B12B-BFA85A7392D9}" type="pres">
      <dgm:prSet presAssocID="{1CD40B22-9064-4FE0-8F5B-64CC80B78B55}" presName="sibTrans" presStyleLbl="sibTrans2D1" presStyleIdx="4" presStyleCnt="9"/>
      <dgm:spPr/>
      <dgm:t>
        <a:bodyPr/>
        <a:lstStyle/>
        <a:p>
          <a:endParaRPr lang="en-US"/>
        </a:p>
      </dgm:t>
    </dgm:pt>
    <dgm:pt modelId="{0358CC7E-2B92-4641-A464-4C995F58252B}" type="pres">
      <dgm:prSet presAssocID="{1CD40B22-9064-4FE0-8F5B-64CC80B78B55}" presName="connectorText" presStyleLbl="sibTrans2D1" presStyleIdx="4" presStyleCnt="9"/>
      <dgm:spPr/>
      <dgm:t>
        <a:bodyPr/>
        <a:lstStyle/>
        <a:p>
          <a:endParaRPr lang="en-US"/>
        </a:p>
      </dgm:t>
    </dgm:pt>
    <dgm:pt modelId="{250D7225-2578-4F0C-BACE-77EDB43AD03E}" type="pres">
      <dgm:prSet presAssocID="{F5A458DE-BC6D-4D76-81FA-9276A2845746}" presName="node" presStyleLbl="node1" presStyleIdx="5" presStyleCnt="9" custScaleX="158262" custScaleY="85457" custRadScaleRad="99456" custRadScaleInc="43200">
        <dgm:presLayoutVars>
          <dgm:bulletEnabled val="1"/>
        </dgm:presLayoutVars>
      </dgm:prSet>
      <dgm:spPr/>
      <dgm:t>
        <a:bodyPr/>
        <a:lstStyle/>
        <a:p>
          <a:endParaRPr lang="en-US"/>
        </a:p>
      </dgm:t>
    </dgm:pt>
    <dgm:pt modelId="{371B2E38-84C2-433F-B23F-DC16C7BD07FF}" type="pres">
      <dgm:prSet presAssocID="{20DC83FC-A607-4B1B-9949-1C8B2B419A4E}" presName="sibTrans" presStyleLbl="sibTrans2D1" presStyleIdx="5" presStyleCnt="9"/>
      <dgm:spPr/>
      <dgm:t>
        <a:bodyPr/>
        <a:lstStyle/>
        <a:p>
          <a:endParaRPr lang="en-US"/>
        </a:p>
      </dgm:t>
    </dgm:pt>
    <dgm:pt modelId="{105CD27B-CE5E-485C-A39A-441CD08398E5}" type="pres">
      <dgm:prSet presAssocID="{20DC83FC-A607-4B1B-9949-1C8B2B419A4E}" presName="connectorText" presStyleLbl="sibTrans2D1" presStyleIdx="5" presStyleCnt="9"/>
      <dgm:spPr/>
      <dgm:t>
        <a:bodyPr/>
        <a:lstStyle/>
        <a:p>
          <a:endParaRPr lang="en-US"/>
        </a:p>
      </dgm:t>
    </dgm:pt>
    <dgm:pt modelId="{164C1B1A-FDCA-480F-8086-81BE59493C18}" type="pres">
      <dgm:prSet presAssocID="{DC17C5DE-306D-448F-BCE2-37902E294336}" presName="node" presStyleLbl="node1" presStyleIdx="6" presStyleCnt="9" custScaleX="158262" custScaleY="85457" custRadScaleRad="114114" custRadScaleInc="38456">
        <dgm:presLayoutVars>
          <dgm:bulletEnabled val="1"/>
        </dgm:presLayoutVars>
      </dgm:prSet>
      <dgm:spPr/>
      <dgm:t>
        <a:bodyPr/>
        <a:lstStyle/>
        <a:p>
          <a:endParaRPr lang="en-US"/>
        </a:p>
      </dgm:t>
    </dgm:pt>
    <dgm:pt modelId="{897447BE-FA4D-4BF7-8B6B-401CC80AF601}" type="pres">
      <dgm:prSet presAssocID="{71C93E90-3D45-478B-BEF2-C8AB4C7216B6}" presName="sibTrans" presStyleLbl="sibTrans2D1" presStyleIdx="6" presStyleCnt="9"/>
      <dgm:spPr/>
      <dgm:t>
        <a:bodyPr/>
        <a:lstStyle/>
        <a:p>
          <a:endParaRPr lang="en-US"/>
        </a:p>
      </dgm:t>
    </dgm:pt>
    <dgm:pt modelId="{D62FCAB1-789F-488F-8047-27042537075D}" type="pres">
      <dgm:prSet presAssocID="{71C93E90-3D45-478B-BEF2-C8AB4C7216B6}" presName="connectorText" presStyleLbl="sibTrans2D1" presStyleIdx="6" presStyleCnt="9"/>
      <dgm:spPr/>
      <dgm:t>
        <a:bodyPr/>
        <a:lstStyle/>
        <a:p>
          <a:endParaRPr lang="en-US"/>
        </a:p>
      </dgm:t>
    </dgm:pt>
    <dgm:pt modelId="{3AD8181E-063C-4560-AC73-108F9C457CFD}" type="pres">
      <dgm:prSet presAssocID="{B13D620C-7771-4930-BD8D-8402FB729F0F}" presName="node" presStyleLbl="node1" presStyleIdx="7" presStyleCnt="9" custScaleX="158262" custScaleY="85457" custRadScaleRad="117809" custRadScaleInc="-1861">
        <dgm:presLayoutVars>
          <dgm:bulletEnabled val="1"/>
        </dgm:presLayoutVars>
      </dgm:prSet>
      <dgm:spPr/>
      <dgm:t>
        <a:bodyPr/>
        <a:lstStyle/>
        <a:p>
          <a:endParaRPr lang="en-US"/>
        </a:p>
      </dgm:t>
    </dgm:pt>
    <dgm:pt modelId="{BEB1BBEB-70A9-47F3-98B9-46071C1C9298}" type="pres">
      <dgm:prSet presAssocID="{F2BB883C-A628-4248-A9D5-26CB62E9ADEE}" presName="sibTrans" presStyleLbl="sibTrans2D1" presStyleIdx="7" presStyleCnt="9"/>
      <dgm:spPr/>
      <dgm:t>
        <a:bodyPr/>
        <a:lstStyle/>
        <a:p>
          <a:endParaRPr lang="en-US"/>
        </a:p>
      </dgm:t>
    </dgm:pt>
    <dgm:pt modelId="{66413B1A-D30D-4323-8B72-190C6F5F15DB}" type="pres">
      <dgm:prSet presAssocID="{F2BB883C-A628-4248-A9D5-26CB62E9ADEE}" presName="connectorText" presStyleLbl="sibTrans2D1" presStyleIdx="7" presStyleCnt="9"/>
      <dgm:spPr/>
      <dgm:t>
        <a:bodyPr/>
        <a:lstStyle/>
        <a:p>
          <a:endParaRPr lang="en-US"/>
        </a:p>
      </dgm:t>
    </dgm:pt>
    <dgm:pt modelId="{E46A9B19-E8C5-42EF-92D1-F969197EA715}" type="pres">
      <dgm:prSet presAssocID="{3692A055-53F4-4DB8-ABE4-9C9C71604596}" presName="node" presStyleLbl="node1" presStyleIdx="8" presStyleCnt="9" custScaleX="158262" custScaleY="85457" custRadScaleRad="111417" custRadScaleInc="-36753">
        <dgm:presLayoutVars>
          <dgm:bulletEnabled val="1"/>
        </dgm:presLayoutVars>
      </dgm:prSet>
      <dgm:spPr/>
      <dgm:t>
        <a:bodyPr/>
        <a:lstStyle/>
        <a:p>
          <a:endParaRPr lang="en-US"/>
        </a:p>
      </dgm:t>
    </dgm:pt>
    <dgm:pt modelId="{16DDCA41-7C77-4853-B226-6917BE001D30}" type="pres">
      <dgm:prSet presAssocID="{F2C4F614-AAF2-4398-A9E5-04639328EE92}" presName="sibTrans" presStyleLbl="sibTrans2D1" presStyleIdx="8" presStyleCnt="9"/>
      <dgm:spPr/>
      <dgm:t>
        <a:bodyPr/>
        <a:lstStyle/>
        <a:p>
          <a:endParaRPr lang="en-US"/>
        </a:p>
      </dgm:t>
    </dgm:pt>
    <dgm:pt modelId="{16DD5BDF-D9F0-47DA-97EE-D1F20C670931}" type="pres">
      <dgm:prSet presAssocID="{F2C4F614-AAF2-4398-A9E5-04639328EE92}" presName="connectorText" presStyleLbl="sibTrans2D1" presStyleIdx="8" presStyleCnt="9"/>
      <dgm:spPr/>
      <dgm:t>
        <a:bodyPr/>
        <a:lstStyle/>
        <a:p>
          <a:endParaRPr lang="en-US"/>
        </a:p>
      </dgm:t>
    </dgm:pt>
  </dgm:ptLst>
  <dgm:cxnLst>
    <dgm:cxn modelId="{0A6EAB9D-F3C3-4AE6-B4C7-9D7DF39FE685}" type="presOf" srcId="{BE5DB420-E331-4C69-B5EA-A75B39C85CB3}" destId="{973510C6-3345-4745-809F-EDB38ABFBC70}" srcOrd="1" destOrd="0" presId="urn:microsoft.com/office/officeart/2005/8/layout/cycle2"/>
    <dgm:cxn modelId="{8996648D-E534-4FE1-AA01-30AB431233E6}" type="presOf" srcId="{F5A458DE-BC6D-4D76-81FA-9276A2845746}" destId="{250D7225-2578-4F0C-BACE-77EDB43AD03E}" srcOrd="0" destOrd="0" presId="urn:microsoft.com/office/officeart/2005/8/layout/cycle2"/>
    <dgm:cxn modelId="{C2180E73-211E-452F-BA57-C1CBEEC75E96}" type="presOf" srcId="{71C93E90-3D45-478B-BEF2-C8AB4C7216B6}" destId="{897447BE-FA4D-4BF7-8B6B-401CC80AF601}" srcOrd="0" destOrd="0" presId="urn:microsoft.com/office/officeart/2005/8/layout/cycle2"/>
    <dgm:cxn modelId="{A7899C0C-44BC-479C-AA4C-383A76E8DA6A}" srcId="{DCAFC496-ED4C-42F8-B1A1-F7A9B1ACFB33}" destId="{F5A458DE-BC6D-4D76-81FA-9276A2845746}" srcOrd="5" destOrd="0" parTransId="{942F962B-F5EA-4162-952C-F7E89D97F36B}" sibTransId="{20DC83FC-A607-4B1B-9949-1C8B2B419A4E}"/>
    <dgm:cxn modelId="{E29BDB13-816E-48AD-A887-1108368E39D7}" type="presOf" srcId="{DCAFC496-ED4C-42F8-B1A1-F7A9B1ACFB33}" destId="{CF73BE1B-1A03-4B56-B8CC-B50547AA7EE6}" srcOrd="0" destOrd="0" presId="urn:microsoft.com/office/officeart/2005/8/layout/cycle2"/>
    <dgm:cxn modelId="{F21D9629-FD66-4904-A346-77ADD419B54E}" type="presOf" srcId="{3692A055-53F4-4DB8-ABE4-9C9C71604596}" destId="{E46A9B19-E8C5-42EF-92D1-F969197EA715}" srcOrd="0" destOrd="0" presId="urn:microsoft.com/office/officeart/2005/8/layout/cycle2"/>
    <dgm:cxn modelId="{2F2FE93C-9CAC-477C-8738-C41E79070F9E}" type="presOf" srcId="{AB921ACF-EF8B-4A79-B690-E6BB71C1D111}" destId="{499B2E6F-48A3-4468-A365-A38CFD0B8061}" srcOrd="1" destOrd="0" presId="urn:microsoft.com/office/officeart/2005/8/layout/cycle2"/>
    <dgm:cxn modelId="{ACD4315E-382A-4527-A91B-6D1D77700B4E}" type="presOf" srcId="{F2C4F614-AAF2-4398-A9E5-04639328EE92}" destId="{16DDCA41-7C77-4853-B226-6917BE001D30}" srcOrd="0" destOrd="0" presId="urn:microsoft.com/office/officeart/2005/8/layout/cycle2"/>
    <dgm:cxn modelId="{A9CE57EB-FD73-492E-BC15-0FBC553680FC}" type="presOf" srcId="{B58379DA-D657-4DF7-A415-EB66D24E9ABC}" destId="{90F50B3A-3B22-4EBC-98D0-1D03B3FCE2EE}" srcOrd="0" destOrd="0" presId="urn:microsoft.com/office/officeart/2005/8/layout/cycle2"/>
    <dgm:cxn modelId="{FDDD150F-E056-4E0F-9EBA-D8789FB33400}" type="presOf" srcId="{CC53DB5C-CC09-41C2-BF82-6694FAA603F0}" destId="{7E1CFA28-DCE2-4516-8795-9683BB4D80A4}" srcOrd="0" destOrd="0" presId="urn:microsoft.com/office/officeart/2005/8/layout/cycle2"/>
    <dgm:cxn modelId="{6F606777-E135-4C72-B50D-9A2BECEA0BA2}" srcId="{DCAFC496-ED4C-42F8-B1A1-F7A9B1ACFB33}" destId="{3692A055-53F4-4DB8-ABE4-9C9C71604596}" srcOrd="8" destOrd="0" parTransId="{3F1E8816-3904-43A5-A6C1-406B192FF910}" sibTransId="{F2C4F614-AAF2-4398-A9E5-04639328EE92}"/>
    <dgm:cxn modelId="{8957B1C1-F7AD-4368-94C2-5B237A6014AC}" srcId="{DCAFC496-ED4C-42F8-B1A1-F7A9B1ACFB33}" destId="{A7397457-B85D-486D-BCDE-E6FBEE5F4454}" srcOrd="3" destOrd="0" parTransId="{1485DC70-E590-4170-B3FF-0F10BD2772E0}" sibTransId="{C89B4DD7-0318-4606-B8A4-19FF3F363A82}"/>
    <dgm:cxn modelId="{BDEFCE58-314D-4C13-B3F6-E7CAE9E04445}" srcId="{DCAFC496-ED4C-42F8-B1A1-F7A9B1ACFB33}" destId="{CC53DB5C-CC09-41C2-BF82-6694FAA603F0}" srcOrd="0" destOrd="0" parTransId="{BDAFCEFA-2A75-4177-B0D1-D7F59469290C}" sibTransId="{BE5DB420-E331-4C69-B5EA-A75B39C85CB3}"/>
    <dgm:cxn modelId="{3C3D70B6-FD44-4ECF-BAEF-BBFAEC1437C1}" type="presOf" srcId="{BE5DB420-E331-4C69-B5EA-A75B39C85CB3}" destId="{A5990C68-9A6F-4397-83C0-8D1F307AC4FF}" srcOrd="0" destOrd="0" presId="urn:microsoft.com/office/officeart/2005/8/layout/cycle2"/>
    <dgm:cxn modelId="{10CC8B7C-4847-4416-BD3D-EBBFD95E7079}" type="presOf" srcId="{20DC83FC-A607-4B1B-9949-1C8B2B419A4E}" destId="{371B2E38-84C2-433F-B23F-DC16C7BD07FF}" srcOrd="0" destOrd="0" presId="urn:microsoft.com/office/officeart/2005/8/layout/cycle2"/>
    <dgm:cxn modelId="{B8564E66-003F-4747-BE18-9D4DA8D566C8}" type="presOf" srcId="{2E474B6B-FD1D-4E34-9F08-10BF9E86FC51}" destId="{E151F2AD-EAA9-41FB-950E-CA11749A166F}" srcOrd="0" destOrd="0" presId="urn:microsoft.com/office/officeart/2005/8/layout/cycle2"/>
    <dgm:cxn modelId="{056CA41D-B94E-4F90-8E22-C3D097A14ADF}" type="presOf" srcId="{F2BB883C-A628-4248-A9D5-26CB62E9ADEE}" destId="{BEB1BBEB-70A9-47F3-98B9-46071C1C9298}" srcOrd="0" destOrd="0" presId="urn:microsoft.com/office/officeart/2005/8/layout/cycle2"/>
    <dgm:cxn modelId="{2CAEDF77-D3C9-4F31-810B-A304E0D87482}" type="presOf" srcId="{F2BB883C-A628-4248-A9D5-26CB62E9ADEE}" destId="{66413B1A-D30D-4323-8B72-190C6F5F15DB}" srcOrd="1" destOrd="0" presId="urn:microsoft.com/office/officeart/2005/8/layout/cycle2"/>
    <dgm:cxn modelId="{377EA0EC-1F7F-45BA-8429-8CEF2391E317}" type="presOf" srcId="{1CD40B22-9064-4FE0-8F5B-64CC80B78B55}" destId="{0358CC7E-2B92-4641-A464-4C995F58252B}" srcOrd="1" destOrd="0" presId="urn:microsoft.com/office/officeart/2005/8/layout/cycle2"/>
    <dgm:cxn modelId="{B425138B-F283-4B9A-861F-00689EF7F297}" type="presOf" srcId="{20DC83FC-A607-4B1B-9949-1C8B2B419A4E}" destId="{105CD27B-CE5E-485C-A39A-441CD08398E5}" srcOrd="1" destOrd="0" presId="urn:microsoft.com/office/officeart/2005/8/layout/cycle2"/>
    <dgm:cxn modelId="{56A34252-C082-4A43-AAE0-095CB4211141}" type="presOf" srcId="{277C99C1-EB8C-4DFD-B3CC-3E295F606231}" destId="{F311BC99-1044-42C4-970F-7D5EAFAF6283}" srcOrd="0" destOrd="0" presId="urn:microsoft.com/office/officeart/2005/8/layout/cycle2"/>
    <dgm:cxn modelId="{7C0436B0-6A69-4CCA-A081-F6D0F0FA10A9}" type="presOf" srcId="{69BC855B-20D7-484D-A679-F129AC85F88D}" destId="{713A9B11-9B2D-45E0-80A1-2A3C84845702}" srcOrd="0" destOrd="0" presId="urn:microsoft.com/office/officeart/2005/8/layout/cycle2"/>
    <dgm:cxn modelId="{581DAD50-2D86-4D69-BE23-121E7454444A}" srcId="{DCAFC496-ED4C-42F8-B1A1-F7A9B1ACFB33}" destId="{69BC855B-20D7-484D-A679-F129AC85F88D}" srcOrd="2" destOrd="0" parTransId="{3558ED9B-F0A5-4741-954F-EA08FCE9E460}" sibTransId="{277C99C1-EB8C-4DFD-B3CC-3E295F606231}"/>
    <dgm:cxn modelId="{6391BF7D-765C-4C4A-B830-1D7C0FD0FC91}" type="presOf" srcId="{B13D620C-7771-4930-BD8D-8402FB729F0F}" destId="{3AD8181E-063C-4560-AC73-108F9C457CFD}" srcOrd="0" destOrd="0" presId="urn:microsoft.com/office/officeart/2005/8/layout/cycle2"/>
    <dgm:cxn modelId="{4E3F49EC-7CFF-4533-AC7C-B8871FC78BD5}" srcId="{DCAFC496-ED4C-42F8-B1A1-F7A9B1ACFB33}" destId="{B58379DA-D657-4DF7-A415-EB66D24E9ABC}" srcOrd="4" destOrd="0" parTransId="{D5E6842C-F3FF-4CD2-8328-F72880381D66}" sibTransId="{1CD40B22-9064-4FE0-8F5B-64CC80B78B55}"/>
    <dgm:cxn modelId="{711987E8-BF33-450C-8994-A3B38B989205}" type="presOf" srcId="{AB921ACF-EF8B-4A79-B690-E6BB71C1D111}" destId="{D7AE523C-C6BE-429D-906A-C13860BD9C2F}" srcOrd="0" destOrd="0" presId="urn:microsoft.com/office/officeart/2005/8/layout/cycle2"/>
    <dgm:cxn modelId="{B5A2F48D-DDB3-4A53-8AE6-8622B1414AC0}" type="presOf" srcId="{C89B4DD7-0318-4606-B8A4-19FF3F363A82}" destId="{B1CED2C9-AD9D-4CF2-8CE8-93D05F0B7774}" srcOrd="0" destOrd="0" presId="urn:microsoft.com/office/officeart/2005/8/layout/cycle2"/>
    <dgm:cxn modelId="{071AE552-2EBA-4A26-BB4D-D5CD937DACE0}" type="presOf" srcId="{1CD40B22-9064-4FE0-8F5B-64CC80B78B55}" destId="{03368175-C71E-4F70-B12B-BFA85A7392D9}" srcOrd="0" destOrd="0" presId="urn:microsoft.com/office/officeart/2005/8/layout/cycle2"/>
    <dgm:cxn modelId="{553DF241-6A64-490C-9C57-51C3E8861A7F}" type="presOf" srcId="{277C99C1-EB8C-4DFD-B3CC-3E295F606231}" destId="{3A729A52-3BC5-4556-8E7B-8A285C85E02D}" srcOrd="1" destOrd="0" presId="urn:microsoft.com/office/officeart/2005/8/layout/cycle2"/>
    <dgm:cxn modelId="{CF92DC6D-3028-4ECF-963D-690F9E42061F}" type="presOf" srcId="{71C93E90-3D45-478B-BEF2-C8AB4C7216B6}" destId="{D62FCAB1-789F-488F-8047-27042537075D}" srcOrd="1" destOrd="0" presId="urn:microsoft.com/office/officeart/2005/8/layout/cycle2"/>
    <dgm:cxn modelId="{6598CF6E-D32B-4AF5-AE9F-17B09A50EC82}" type="presOf" srcId="{A7397457-B85D-486D-BCDE-E6FBEE5F4454}" destId="{6FC629ED-B238-4685-8554-86B3A658BB30}" srcOrd="0" destOrd="0" presId="urn:microsoft.com/office/officeart/2005/8/layout/cycle2"/>
    <dgm:cxn modelId="{EF82BD87-A302-449A-8456-A617504C9043}" type="presOf" srcId="{C89B4DD7-0318-4606-B8A4-19FF3F363A82}" destId="{42D1B2D3-2F86-40EB-810E-4851133D3813}" srcOrd="1" destOrd="0" presId="urn:microsoft.com/office/officeart/2005/8/layout/cycle2"/>
    <dgm:cxn modelId="{98F501EF-8EBF-45CE-A1D1-93165E0E7D1D}" type="presOf" srcId="{F2C4F614-AAF2-4398-A9E5-04639328EE92}" destId="{16DD5BDF-D9F0-47DA-97EE-D1F20C670931}" srcOrd="1" destOrd="0" presId="urn:microsoft.com/office/officeart/2005/8/layout/cycle2"/>
    <dgm:cxn modelId="{69589301-0A4D-4FC1-B750-9D720E82EC66}" srcId="{DCAFC496-ED4C-42F8-B1A1-F7A9B1ACFB33}" destId="{DC17C5DE-306D-448F-BCE2-37902E294336}" srcOrd="6" destOrd="0" parTransId="{242C1A51-482F-4DA9-86C4-1CD762EEBA37}" sibTransId="{71C93E90-3D45-478B-BEF2-C8AB4C7216B6}"/>
    <dgm:cxn modelId="{20A69F8F-65D1-4356-AC9D-5E1F2B64222B}" type="presOf" srcId="{DC17C5DE-306D-448F-BCE2-37902E294336}" destId="{164C1B1A-FDCA-480F-8086-81BE59493C18}" srcOrd="0" destOrd="0" presId="urn:microsoft.com/office/officeart/2005/8/layout/cycle2"/>
    <dgm:cxn modelId="{35D6519C-E965-410D-9B1F-80875688864E}" srcId="{DCAFC496-ED4C-42F8-B1A1-F7A9B1ACFB33}" destId="{B13D620C-7771-4930-BD8D-8402FB729F0F}" srcOrd="7" destOrd="0" parTransId="{64DB5210-C92B-49E9-94E2-F459A37C7B8A}" sibTransId="{F2BB883C-A628-4248-A9D5-26CB62E9ADEE}"/>
    <dgm:cxn modelId="{4BDE692D-F6A0-4956-BC39-CB449693E42F}" srcId="{DCAFC496-ED4C-42F8-B1A1-F7A9B1ACFB33}" destId="{2E474B6B-FD1D-4E34-9F08-10BF9E86FC51}" srcOrd="1" destOrd="0" parTransId="{87479C65-F5EE-4639-8A5D-F6E30C02F5C7}" sibTransId="{AB921ACF-EF8B-4A79-B690-E6BB71C1D111}"/>
    <dgm:cxn modelId="{02D26B82-7294-439E-B4B6-ED0D3BE02CCA}" type="presParOf" srcId="{CF73BE1B-1A03-4B56-B8CC-B50547AA7EE6}" destId="{7E1CFA28-DCE2-4516-8795-9683BB4D80A4}" srcOrd="0" destOrd="0" presId="urn:microsoft.com/office/officeart/2005/8/layout/cycle2"/>
    <dgm:cxn modelId="{B585DE87-2617-495A-BBB8-918CE18B1B49}" type="presParOf" srcId="{CF73BE1B-1A03-4B56-B8CC-B50547AA7EE6}" destId="{A5990C68-9A6F-4397-83C0-8D1F307AC4FF}" srcOrd="1" destOrd="0" presId="urn:microsoft.com/office/officeart/2005/8/layout/cycle2"/>
    <dgm:cxn modelId="{3E2C8EFB-B143-4E2B-8E82-D4165D63FEB6}" type="presParOf" srcId="{A5990C68-9A6F-4397-83C0-8D1F307AC4FF}" destId="{973510C6-3345-4745-809F-EDB38ABFBC70}" srcOrd="0" destOrd="0" presId="urn:microsoft.com/office/officeart/2005/8/layout/cycle2"/>
    <dgm:cxn modelId="{1872BA19-2053-468C-84C1-5DBF25714F89}" type="presParOf" srcId="{CF73BE1B-1A03-4B56-B8CC-B50547AA7EE6}" destId="{E151F2AD-EAA9-41FB-950E-CA11749A166F}" srcOrd="2" destOrd="0" presId="urn:microsoft.com/office/officeart/2005/8/layout/cycle2"/>
    <dgm:cxn modelId="{4B91B73E-9718-4EAA-9C01-06538A17D47E}" type="presParOf" srcId="{CF73BE1B-1A03-4B56-B8CC-B50547AA7EE6}" destId="{D7AE523C-C6BE-429D-906A-C13860BD9C2F}" srcOrd="3" destOrd="0" presId="urn:microsoft.com/office/officeart/2005/8/layout/cycle2"/>
    <dgm:cxn modelId="{BB8AE0D7-4B76-414C-A866-83A353254825}" type="presParOf" srcId="{D7AE523C-C6BE-429D-906A-C13860BD9C2F}" destId="{499B2E6F-48A3-4468-A365-A38CFD0B8061}" srcOrd="0" destOrd="0" presId="urn:microsoft.com/office/officeart/2005/8/layout/cycle2"/>
    <dgm:cxn modelId="{EA47F3A4-F0B6-4FE0-B584-680EC7F1AF59}" type="presParOf" srcId="{CF73BE1B-1A03-4B56-B8CC-B50547AA7EE6}" destId="{713A9B11-9B2D-45E0-80A1-2A3C84845702}" srcOrd="4" destOrd="0" presId="urn:microsoft.com/office/officeart/2005/8/layout/cycle2"/>
    <dgm:cxn modelId="{CBAA7FF4-EE01-4082-BE71-51F20AE776BE}" type="presParOf" srcId="{CF73BE1B-1A03-4B56-B8CC-B50547AA7EE6}" destId="{F311BC99-1044-42C4-970F-7D5EAFAF6283}" srcOrd="5" destOrd="0" presId="urn:microsoft.com/office/officeart/2005/8/layout/cycle2"/>
    <dgm:cxn modelId="{87551384-674B-4134-AF6C-AC162CB4381B}" type="presParOf" srcId="{F311BC99-1044-42C4-970F-7D5EAFAF6283}" destId="{3A729A52-3BC5-4556-8E7B-8A285C85E02D}" srcOrd="0" destOrd="0" presId="urn:microsoft.com/office/officeart/2005/8/layout/cycle2"/>
    <dgm:cxn modelId="{70BCD299-6DFA-42E3-9B41-0D59E3B97D1E}" type="presParOf" srcId="{CF73BE1B-1A03-4B56-B8CC-B50547AA7EE6}" destId="{6FC629ED-B238-4685-8554-86B3A658BB30}" srcOrd="6" destOrd="0" presId="urn:microsoft.com/office/officeart/2005/8/layout/cycle2"/>
    <dgm:cxn modelId="{9D910690-25BE-4C96-9072-DE3ED404771B}" type="presParOf" srcId="{CF73BE1B-1A03-4B56-B8CC-B50547AA7EE6}" destId="{B1CED2C9-AD9D-4CF2-8CE8-93D05F0B7774}" srcOrd="7" destOrd="0" presId="urn:microsoft.com/office/officeart/2005/8/layout/cycle2"/>
    <dgm:cxn modelId="{81FDF431-0773-47AA-8510-0A0DF47C5D76}" type="presParOf" srcId="{B1CED2C9-AD9D-4CF2-8CE8-93D05F0B7774}" destId="{42D1B2D3-2F86-40EB-810E-4851133D3813}" srcOrd="0" destOrd="0" presId="urn:microsoft.com/office/officeart/2005/8/layout/cycle2"/>
    <dgm:cxn modelId="{91925FDA-B86D-43CA-A74D-90BF4A1AC3BF}" type="presParOf" srcId="{CF73BE1B-1A03-4B56-B8CC-B50547AA7EE6}" destId="{90F50B3A-3B22-4EBC-98D0-1D03B3FCE2EE}" srcOrd="8" destOrd="0" presId="urn:microsoft.com/office/officeart/2005/8/layout/cycle2"/>
    <dgm:cxn modelId="{4E26C4C7-A2F4-4216-BD9A-3BFE1049DA74}" type="presParOf" srcId="{CF73BE1B-1A03-4B56-B8CC-B50547AA7EE6}" destId="{03368175-C71E-4F70-B12B-BFA85A7392D9}" srcOrd="9" destOrd="0" presId="urn:microsoft.com/office/officeart/2005/8/layout/cycle2"/>
    <dgm:cxn modelId="{9D445E51-4F2A-400D-B0E1-7246DB16DDE9}" type="presParOf" srcId="{03368175-C71E-4F70-B12B-BFA85A7392D9}" destId="{0358CC7E-2B92-4641-A464-4C995F58252B}" srcOrd="0" destOrd="0" presId="urn:microsoft.com/office/officeart/2005/8/layout/cycle2"/>
    <dgm:cxn modelId="{F6C58DC9-437D-4A86-B49A-3A5C06C1D2F0}" type="presParOf" srcId="{CF73BE1B-1A03-4B56-B8CC-B50547AA7EE6}" destId="{250D7225-2578-4F0C-BACE-77EDB43AD03E}" srcOrd="10" destOrd="0" presId="urn:microsoft.com/office/officeart/2005/8/layout/cycle2"/>
    <dgm:cxn modelId="{64D470B7-9573-40C8-94B2-70AF3971675D}" type="presParOf" srcId="{CF73BE1B-1A03-4B56-B8CC-B50547AA7EE6}" destId="{371B2E38-84C2-433F-B23F-DC16C7BD07FF}" srcOrd="11" destOrd="0" presId="urn:microsoft.com/office/officeart/2005/8/layout/cycle2"/>
    <dgm:cxn modelId="{544FEB0A-FAB9-4C38-8B5A-98950EFCA6EC}" type="presParOf" srcId="{371B2E38-84C2-433F-B23F-DC16C7BD07FF}" destId="{105CD27B-CE5E-485C-A39A-441CD08398E5}" srcOrd="0" destOrd="0" presId="urn:microsoft.com/office/officeart/2005/8/layout/cycle2"/>
    <dgm:cxn modelId="{97203D65-3A77-48BB-8722-3294C3FA1522}" type="presParOf" srcId="{CF73BE1B-1A03-4B56-B8CC-B50547AA7EE6}" destId="{164C1B1A-FDCA-480F-8086-81BE59493C18}" srcOrd="12" destOrd="0" presId="urn:microsoft.com/office/officeart/2005/8/layout/cycle2"/>
    <dgm:cxn modelId="{3A30FD23-EAD0-4881-9635-88A462987EF1}" type="presParOf" srcId="{CF73BE1B-1A03-4B56-B8CC-B50547AA7EE6}" destId="{897447BE-FA4D-4BF7-8B6B-401CC80AF601}" srcOrd="13" destOrd="0" presId="urn:microsoft.com/office/officeart/2005/8/layout/cycle2"/>
    <dgm:cxn modelId="{B9A06850-78B7-467D-AA3A-CFE85735559E}" type="presParOf" srcId="{897447BE-FA4D-4BF7-8B6B-401CC80AF601}" destId="{D62FCAB1-789F-488F-8047-27042537075D}" srcOrd="0" destOrd="0" presId="urn:microsoft.com/office/officeart/2005/8/layout/cycle2"/>
    <dgm:cxn modelId="{69A46126-EFA5-4A60-B66C-7CA9662AE84E}" type="presParOf" srcId="{CF73BE1B-1A03-4B56-B8CC-B50547AA7EE6}" destId="{3AD8181E-063C-4560-AC73-108F9C457CFD}" srcOrd="14" destOrd="0" presId="urn:microsoft.com/office/officeart/2005/8/layout/cycle2"/>
    <dgm:cxn modelId="{74589103-6644-46BB-9C92-B104301D2ECD}" type="presParOf" srcId="{CF73BE1B-1A03-4B56-B8CC-B50547AA7EE6}" destId="{BEB1BBEB-70A9-47F3-98B9-46071C1C9298}" srcOrd="15" destOrd="0" presId="urn:microsoft.com/office/officeart/2005/8/layout/cycle2"/>
    <dgm:cxn modelId="{2786B5D1-342B-455D-9B04-E61F1FFB918B}" type="presParOf" srcId="{BEB1BBEB-70A9-47F3-98B9-46071C1C9298}" destId="{66413B1A-D30D-4323-8B72-190C6F5F15DB}" srcOrd="0" destOrd="0" presId="urn:microsoft.com/office/officeart/2005/8/layout/cycle2"/>
    <dgm:cxn modelId="{724CA03F-A59D-492C-B5CC-75F40C633221}" type="presParOf" srcId="{CF73BE1B-1A03-4B56-B8CC-B50547AA7EE6}" destId="{E46A9B19-E8C5-42EF-92D1-F969197EA715}" srcOrd="16" destOrd="0" presId="urn:microsoft.com/office/officeart/2005/8/layout/cycle2"/>
    <dgm:cxn modelId="{62797D85-A838-449A-8A63-D5D5E41B65D8}" type="presParOf" srcId="{CF73BE1B-1A03-4B56-B8CC-B50547AA7EE6}" destId="{16DDCA41-7C77-4853-B226-6917BE001D30}" srcOrd="17" destOrd="0" presId="urn:microsoft.com/office/officeart/2005/8/layout/cycle2"/>
    <dgm:cxn modelId="{9D2A0E17-56C3-4C0D-841C-C820968C4E0B}" type="presParOf" srcId="{16DDCA41-7C77-4853-B226-6917BE001D30}" destId="{16DD5BDF-D9F0-47DA-97EE-D1F20C670931}" srcOrd="0" destOrd="0" presId="urn:microsoft.com/office/officeart/2005/8/layout/cycle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E1CFA28-DCE2-4516-8795-9683BB4D80A4}">
      <dsp:nvSpPr>
        <dsp:cNvPr id="0" name=""/>
        <dsp:cNvSpPr/>
      </dsp:nvSpPr>
      <dsp:spPr>
        <a:xfrm>
          <a:off x="3621769" y="101286"/>
          <a:ext cx="1443261" cy="779320"/>
        </a:xfrm>
        <a:prstGeom prst="ellipse">
          <a:avLst/>
        </a:prstGeom>
        <a:solidFill>
          <a:srgbClr val="0099CC"/>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en-US" sz="1400" b="1" kern="1200" smtClean="0">
              <a:effectLst>
                <a:outerShdw blurRad="38100" dist="38100" dir="2700000" algn="tl">
                  <a:srgbClr val="000000">
                    <a:alpha val="43137"/>
                  </a:srgbClr>
                </a:outerShdw>
              </a:effectLst>
              <a:latin typeface="Arial" pitchFamily="34" charset="0"/>
              <a:cs typeface="Arial" pitchFamily="34" charset="0"/>
            </a:rPr>
            <a:t>Listen</a:t>
          </a:r>
          <a:endParaRPr lang="en-US" sz="1400" b="1" kern="1200">
            <a:effectLst>
              <a:outerShdw blurRad="38100" dist="38100" dir="2700000" algn="tl">
                <a:srgbClr val="000000">
                  <a:alpha val="43137"/>
                </a:srgbClr>
              </a:outerShdw>
            </a:effectLst>
            <a:latin typeface="Arial" pitchFamily="34" charset="0"/>
            <a:cs typeface="Arial" pitchFamily="34" charset="0"/>
          </a:endParaRPr>
        </a:p>
      </dsp:txBody>
      <dsp:txXfrm>
        <a:off x="3621769" y="101286"/>
        <a:ext cx="1443261" cy="779320"/>
      </dsp:txXfrm>
    </dsp:sp>
    <dsp:sp modelId="{A5990C68-9A6F-4397-83C0-8D1F307AC4FF}">
      <dsp:nvSpPr>
        <dsp:cNvPr id="0" name=""/>
        <dsp:cNvSpPr/>
      </dsp:nvSpPr>
      <dsp:spPr>
        <a:xfrm rot="1041538">
          <a:off x="5034626" y="581047"/>
          <a:ext cx="178615" cy="307781"/>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effectLst>
              <a:outerShdw blurRad="38100" dist="38100" dir="2700000" algn="tl">
                <a:srgbClr val="000000">
                  <a:alpha val="43137"/>
                </a:srgbClr>
              </a:outerShdw>
            </a:effectLst>
          </a:endParaRPr>
        </a:p>
      </dsp:txBody>
      <dsp:txXfrm rot="1041538">
        <a:off x="5034626" y="581047"/>
        <a:ext cx="178615" cy="307781"/>
      </dsp:txXfrm>
    </dsp:sp>
    <dsp:sp modelId="{E151F2AD-EAA9-41FB-950E-CA11749A166F}">
      <dsp:nvSpPr>
        <dsp:cNvPr id="0" name=""/>
        <dsp:cNvSpPr/>
      </dsp:nvSpPr>
      <dsp:spPr>
        <a:xfrm>
          <a:off x="5192487" y="592285"/>
          <a:ext cx="1443261" cy="779320"/>
        </a:xfrm>
        <a:prstGeom prst="ellipse">
          <a:avLst/>
        </a:prstGeom>
        <a:solidFill>
          <a:srgbClr val="0099CC"/>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en-US" sz="1400" b="1" kern="1200" smtClean="0">
              <a:effectLst>
                <a:outerShdw blurRad="38100" dist="38100" dir="2700000" algn="tl">
                  <a:srgbClr val="000000">
                    <a:alpha val="43137"/>
                  </a:srgbClr>
                </a:outerShdw>
              </a:effectLst>
              <a:latin typeface="Arial" pitchFamily="34" charset="0"/>
              <a:cs typeface="Arial" pitchFamily="34" charset="0"/>
            </a:rPr>
            <a:t>Identify</a:t>
          </a:r>
          <a:endParaRPr lang="en-US" sz="1400" b="1" kern="1200">
            <a:effectLst>
              <a:outerShdw blurRad="38100" dist="38100" dir="2700000" algn="tl">
                <a:srgbClr val="000000">
                  <a:alpha val="43137"/>
                </a:srgbClr>
              </a:outerShdw>
            </a:effectLst>
            <a:latin typeface="Arial" pitchFamily="34" charset="0"/>
            <a:cs typeface="Arial" pitchFamily="34" charset="0"/>
          </a:endParaRPr>
        </a:p>
      </dsp:txBody>
      <dsp:txXfrm>
        <a:off x="5192487" y="592285"/>
        <a:ext cx="1443261" cy="779320"/>
      </dsp:txXfrm>
    </dsp:sp>
    <dsp:sp modelId="{D7AE523C-C6BE-429D-906A-C13860BD9C2F}">
      <dsp:nvSpPr>
        <dsp:cNvPr id="0" name=""/>
        <dsp:cNvSpPr/>
      </dsp:nvSpPr>
      <dsp:spPr>
        <a:xfrm rot="3509155">
          <a:off x="6135841" y="1381028"/>
          <a:ext cx="234654" cy="307781"/>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effectLst>
              <a:outerShdw blurRad="38100" dist="38100" dir="2700000" algn="tl">
                <a:srgbClr val="000000">
                  <a:alpha val="43137"/>
                </a:srgbClr>
              </a:outerShdw>
            </a:effectLst>
          </a:endParaRPr>
        </a:p>
      </dsp:txBody>
      <dsp:txXfrm rot="3509155">
        <a:off x="6135841" y="1381028"/>
        <a:ext cx="234654" cy="307781"/>
      </dsp:txXfrm>
    </dsp:sp>
    <dsp:sp modelId="{713A9B11-9B2D-45E0-80A1-2A3C84845702}">
      <dsp:nvSpPr>
        <dsp:cNvPr id="0" name=""/>
        <dsp:cNvSpPr/>
      </dsp:nvSpPr>
      <dsp:spPr>
        <a:xfrm>
          <a:off x="5877530" y="1709556"/>
          <a:ext cx="1443261" cy="779320"/>
        </a:xfrm>
        <a:prstGeom prst="ellipse">
          <a:avLst/>
        </a:prstGeom>
        <a:solidFill>
          <a:srgbClr val="0099CC"/>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en-US" sz="1400" b="1" kern="1200" smtClean="0">
              <a:effectLst>
                <a:outerShdw blurRad="38100" dist="38100" dir="2700000" algn="tl">
                  <a:srgbClr val="000000">
                    <a:alpha val="43137"/>
                  </a:srgbClr>
                </a:outerShdw>
              </a:effectLst>
              <a:latin typeface="Arial" pitchFamily="34" charset="0"/>
              <a:cs typeface="Arial" pitchFamily="34" charset="0"/>
            </a:rPr>
            <a:t>Categorize</a:t>
          </a:r>
          <a:endParaRPr lang="en-US" sz="1400" b="1" kern="1200">
            <a:effectLst>
              <a:outerShdw blurRad="38100" dist="38100" dir="2700000" algn="tl">
                <a:srgbClr val="000000">
                  <a:alpha val="43137"/>
                </a:srgbClr>
              </a:outerShdw>
            </a:effectLst>
            <a:latin typeface="Arial" pitchFamily="34" charset="0"/>
            <a:cs typeface="Arial" pitchFamily="34" charset="0"/>
          </a:endParaRPr>
        </a:p>
      </dsp:txBody>
      <dsp:txXfrm>
        <a:off x="5877530" y="1709556"/>
        <a:ext cx="1443261" cy="779320"/>
      </dsp:txXfrm>
    </dsp:sp>
    <dsp:sp modelId="{F311BC99-1044-42C4-970F-7D5EAFAF6283}">
      <dsp:nvSpPr>
        <dsp:cNvPr id="0" name=""/>
        <dsp:cNvSpPr/>
      </dsp:nvSpPr>
      <dsp:spPr>
        <a:xfrm rot="5971628">
          <a:off x="6363844" y="2569156"/>
          <a:ext cx="261238" cy="307781"/>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effectLst>
              <a:outerShdw blurRad="38100" dist="38100" dir="2700000" algn="tl">
                <a:srgbClr val="000000">
                  <a:alpha val="43137"/>
                </a:srgbClr>
              </a:outerShdw>
            </a:effectLst>
          </a:endParaRPr>
        </a:p>
      </dsp:txBody>
      <dsp:txXfrm rot="5971628">
        <a:off x="6363844" y="2569156"/>
        <a:ext cx="261238" cy="307781"/>
      </dsp:txXfrm>
    </dsp:sp>
    <dsp:sp modelId="{6FC629ED-B238-4685-8554-86B3A658BB30}">
      <dsp:nvSpPr>
        <dsp:cNvPr id="0" name=""/>
        <dsp:cNvSpPr/>
      </dsp:nvSpPr>
      <dsp:spPr>
        <a:xfrm>
          <a:off x="5665688" y="2971799"/>
          <a:ext cx="1443261" cy="779320"/>
        </a:xfrm>
        <a:prstGeom prst="ellipse">
          <a:avLst/>
        </a:prstGeom>
        <a:solidFill>
          <a:srgbClr val="0099CC"/>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en-US" sz="1400" b="1" kern="1200" smtClean="0">
              <a:effectLst>
                <a:outerShdw blurRad="38100" dist="38100" dir="2700000" algn="tl">
                  <a:srgbClr val="000000">
                    <a:alpha val="43137"/>
                  </a:srgbClr>
                </a:outerShdw>
              </a:effectLst>
              <a:latin typeface="Arial" pitchFamily="34" charset="0"/>
              <a:cs typeface="Arial" pitchFamily="34" charset="0"/>
            </a:rPr>
            <a:t>Appraise</a:t>
          </a:r>
          <a:endParaRPr lang="en-US" sz="1400" b="1" kern="1200">
            <a:effectLst>
              <a:outerShdw blurRad="38100" dist="38100" dir="2700000" algn="tl">
                <a:srgbClr val="000000">
                  <a:alpha val="43137"/>
                </a:srgbClr>
              </a:outerShdw>
            </a:effectLst>
            <a:latin typeface="Arial" pitchFamily="34" charset="0"/>
            <a:cs typeface="Arial" pitchFamily="34" charset="0"/>
          </a:endParaRPr>
        </a:p>
      </dsp:txBody>
      <dsp:txXfrm>
        <a:off x="5665688" y="2971799"/>
        <a:ext cx="1443261" cy="779320"/>
      </dsp:txXfrm>
    </dsp:sp>
    <dsp:sp modelId="{B1CED2C9-AD9D-4CF2-8CE8-93D05F0B7774}">
      <dsp:nvSpPr>
        <dsp:cNvPr id="0" name=""/>
        <dsp:cNvSpPr/>
      </dsp:nvSpPr>
      <dsp:spPr>
        <a:xfrm rot="8575234">
          <a:off x="5701157" y="3644213"/>
          <a:ext cx="216767" cy="307781"/>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effectLst>
              <a:outerShdw blurRad="38100" dist="38100" dir="2700000" algn="tl">
                <a:srgbClr val="000000">
                  <a:alpha val="43137"/>
                </a:srgbClr>
              </a:outerShdw>
            </a:effectLst>
          </a:endParaRPr>
        </a:p>
      </dsp:txBody>
      <dsp:txXfrm rot="8575234">
        <a:off x="5701157" y="3644213"/>
        <a:ext cx="216767" cy="307781"/>
      </dsp:txXfrm>
    </dsp:sp>
    <dsp:sp modelId="{90F50B3A-3B22-4EBC-98D0-1D03B3FCE2EE}">
      <dsp:nvSpPr>
        <dsp:cNvPr id="0" name=""/>
        <dsp:cNvSpPr/>
      </dsp:nvSpPr>
      <dsp:spPr>
        <a:xfrm>
          <a:off x="4500343" y="3852485"/>
          <a:ext cx="1443261" cy="779320"/>
        </a:xfrm>
        <a:prstGeom prst="ellipse">
          <a:avLst/>
        </a:prstGeom>
        <a:solidFill>
          <a:srgbClr val="0099CC"/>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en-US" sz="1400" b="1" kern="1200" smtClean="0">
              <a:effectLst>
                <a:outerShdw blurRad="38100" dist="38100" dir="2700000" algn="tl">
                  <a:srgbClr val="000000">
                    <a:alpha val="43137"/>
                  </a:srgbClr>
                </a:outerShdw>
              </a:effectLst>
              <a:latin typeface="Arial" pitchFamily="34" charset="0"/>
              <a:cs typeface="Arial" pitchFamily="34" charset="0"/>
            </a:rPr>
            <a:t>Implement</a:t>
          </a:r>
          <a:endParaRPr lang="en-US" sz="1400" b="1" kern="1200">
            <a:effectLst>
              <a:outerShdw blurRad="38100" dist="38100" dir="2700000" algn="tl">
                <a:srgbClr val="000000">
                  <a:alpha val="43137"/>
                </a:srgbClr>
              </a:outerShdw>
            </a:effectLst>
            <a:latin typeface="Arial" pitchFamily="34" charset="0"/>
            <a:cs typeface="Arial" pitchFamily="34" charset="0"/>
          </a:endParaRPr>
        </a:p>
      </dsp:txBody>
      <dsp:txXfrm>
        <a:off x="4500343" y="3852485"/>
        <a:ext cx="1443261" cy="779320"/>
      </dsp:txXfrm>
    </dsp:sp>
    <dsp:sp modelId="{03368175-C71E-4F70-B12B-BFA85A7392D9}">
      <dsp:nvSpPr>
        <dsp:cNvPr id="0" name=""/>
        <dsp:cNvSpPr/>
      </dsp:nvSpPr>
      <dsp:spPr>
        <a:xfrm rot="10800022">
          <a:off x="4207774" y="4088249"/>
          <a:ext cx="206748" cy="307781"/>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effectLst>
              <a:outerShdw blurRad="38100" dist="38100" dir="2700000" algn="tl">
                <a:srgbClr val="000000">
                  <a:alpha val="43137"/>
                </a:srgbClr>
              </a:outerShdw>
            </a:effectLst>
          </a:endParaRPr>
        </a:p>
      </dsp:txBody>
      <dsp:txXfrm rot="10800022">
        <a:off x="4207774" y="4088249"/>
        <a:ext cx="206748" cy="307781"/>
      </dsp:txXfrm>
    </dsp:sp>
    <dsp:sp modelId="{250D7225-2578-4F0C-BACE-77EDB43AD03E}">
      <dsp:nvSpPr>
        <dsp:cNvPr id="0" name=""/>
        <dsp:cNvSpPr/>
      </dsp:nvSpPr>
      <dsp:spPr>
        <a:xfrm>
          <a:off x="2666990" y="3852474"/>
          <a:ext cx="1443261" cy="779320"/>
        </a:xfrm>
        <a:prstGeom prst="ellipse">
          <a:avLst/>
        </a:prstGeom>
        <a:solidFill>
          <a:srgbClr val="0099CC"/>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en-US" sz="1400" b="1" kern="1200" smtClean="0">
              <a:effectLst>
                <a:outerShdw blurRad="38100" dist="38100" dir="2700000" algn="tl">
                  <a:srgbClr val="000000">
                    <a:alpha val="43137"/>
                  </a:srgbClr>
                </a:outerShdw>
              </a:effectLst>
              <a:latin typeface="Arial" pitchFamily="34" charset="0"/>
              <a:cs typeface="Arial" pitchFamily="34" charset="0"/>
            </a:rPr>
            <a:t>Collaborate</a:t>
          </a:r>
          <a:endParaRPr lang="en-US" sz="1400" b="1" kern="1200">
            <a:effectLst>
              <a:outerShdw blurRad="38100" dist="38100" dir="2700000" algn="tl">
                <a:srgbClr val="000000">
                  <a:alpha val="43137"/>
                </a:srgbClr>
              </a:outerShdw>
            </a:effectLst>
            <a:latin typeface="Arial" pitchFamily="34" charset="0"/>
            <a:cs typeface="Arial" pitchFamily="34" charset="0"/>
          </a:endParaRPr>
        </a:p>
      </dsp:txBody>
      <dsp:txXfrm>
        <a:off x="2666990" y="3852474"/>
        <a:ext cx="1443261" cy="779320"/>
      </dsp:txXfrm>
    </dsp:sp>
    <dsp:sp modelId="{371B2E38-84C2-433F-B23F-DC16C7BD07FF}">
      <dsp:nvSpPr>
        <dsp:cNvPr id="0" name=""/>
        <dsp:cNvSpPr/>
      </dsp:nvSpPr>
      <dsp:spPr>
        <a:xfrm rot="13032722">
          <a:off x="2706002" y="3651589"/>
          <a:ext cx="215196" cy="307781"/>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effectLst>
              <a:outerShdw blurRad="38100" dist="38100" dir="2700000" algn="tl">
                <a:srgbClr val="000000">
                  <a:alpha val="43137"/>
                </a:srgbClr>
              </a:outerShdw>
            </a:effectLst>
          </a:endParaRPr>
        </a:p>
      </dsp:txBody>
      <dsp:txXfrm rot="13032722">
        <a:off x="2706002" y="3651589"/>
        <a:ext cx="215196" cy="307781"/>
      </dsp:txXfrm>
    </dsp:sp>
    <dsp:sp modelId="{164C1B1A-FDCA-480F-8086-81BE59493C18}">
      <dsp:nvSpPr>
        <dsp:cNvPr id="0" name=""/>
        <dsp:cNvSpPr/>
      </dsp:nvSpPr>
      <dsp:spPr>
        <a:xfrm>
          <a:off x="1507248" y="2971798"/>
          <a:ext cx="1443261" cy="779320"/>
        </a:xfrm>
        <a:prstGeom prst="ellipse">
          <a:avLst/>
        </a:prstGeom>
        <a:solidFill>
          <a:srgbClr val="0099CC"/>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en-US" sz="1400" b="1" kern="1200" smtClean="0">
              <a:effectLst>
                <a:outerShdw blurRad="38100" dist="38100" dir="2700000" algn="tl">
                  <a:srgbClr val="000000">
                    <a:alpha val="43137"/>
                  </a:srgbClr>
                </a:outerShdw>
              </a:effectLst>
              <a:latin typeface="Arial" pitchFamily="34" charset="0"/>
              <a:cs typeface="Arial" pitchFamily="34" charset="0"/>
            </a:rPr>
            <a:t>Contribute</a:t>
          </a:r>
          <a:endParaRPr lang="en-US" sz="1400" b="1" kern="1200">
            <a:effectLst>
              <a:outerShdw blurRad="38100" dist="38100" dir="2700000" algn="tl">
                <a:srgbClr val="000000">
                  <a:alpha val="43137"/>
                </a:srgbClr>
              </a:outerShdw>
            </a:effectLst>
            <a:latin typeface="Arial" pitchFamily="34" charset="0"/>
            <a:cs typeface="Arial" pitchFamily="34" charset="0"/>
          </a:endParaRPr>
        </a:p>
      </dsp:txBody>
      <dsp:txXfrm>
        <a:off x="1507248" y="2971798"/>
        <a:ext cx="1443261" cy="779320"/>
      </dsp:txXfrm>
    </dsp:sp>
    <dsp:sp modelId="{897447BE-FA4D-4BF7-8B6B-401CC80AF601}">
      <dsp:nvSpPr>
        <dsp:cNvPr id="0" name=""/>
        <dsp:cNvSpPr/>
      </dsp:nvSpPr>
      <dsp:spPr>
        <a:xfrm rot="15628361">
          <a:off x="1993560" y="2583737"/>
          <a:ext cx="261238" cy="307781"/>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effectLst>
              <a:outerShdw blurRad="38100" dist="38100" dir="2700000" algn="tl">
                <a:srgbClr val="000000">
                  <a:alpha val="43137"/>
                </a:srgbClr>
              </a:outerShdw>
            </a:effectLst>
          </a:endParaRPr>
        </a:p>
      </dsp:txBody>
      <dsp:txXfrm rot="15628361">
        <a:off x="1993560" y="2583737"/>
        <a:ext cx="261238" cy="307781"/>
      </dsp:txXfrm>
    </dsp:sp>
    <dsp:sp modelId="{3AD8181E-063C-4560-AC73-108F9C457CFD}">
      <dsp:nvSpPr>
        <dsp:cNvPr id="0" name=""/>
        <dsp:cNvSpPr/>
      </dsp:nvSpPr>
      <dsp:spPr>
        <a:xfrm>
          <a:off x="1295402" y="1709554"/>
          <a:ext cx="1443261" cy="779320"/>
        </a:xfrm>
        <a:prstGeom prst="ellipse">
          <a:avLst/>
        </a:prstGeom>
        <a:solidFill>
          <a:srgbClr val="0099CC"/>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en-US" sz="1400" b="1" kern="1200" smtClean="0">
              <a:effectLst>
                <a:outerShdw blurRad="38100" dist="38100" dir="2700000" algn="tl">
                  <a:srgbClr val="000000">
                    <a:alpha val="43137"/>
                  </a:srgbClr>
                </a:outerShdw>
              </a:effectLst>
              <a:latin typeface="Arial" pitchFamily="34" charset="0"/>
              <a:cs typeface="Arial" pitchFamily="34" charset="0"/>
            </a:rPr>
            <a:t>Convert</a:t>
          </a:r>
          <a:endParaRPr lang="en-US" sz="1400" b="1" kern="1200">
            <a:effectLst>
              <a:outerShdw blurRad="38100" dist="38100" dir="2700000" algn="tl">
                <a:srgbClr val="000000">
                  <a:alpha val="43137"/>
                </a:srgbClr>
              </a:outerShdw>
            </a:effectLst>
            <a:latin typeface="Arial" pitchFamily="34" charset="0"/>
            <a:cs typeface="Arial" pitchFamily="34" charset="0"/>
          </a:endParaRPr>
        </a:p>
      </dsp:txBody>
      <dsp:txXfrm>
        <a:off x="1295402" y="1709554"/>
        <a:ext cx="1443261" cy="779320"/>
      </dsp:txXfrm>
    </dsp:sp>
    <dsp:sp modelId="{BEB1BBEB-70A9-47F3-98B9-46071C1C9298}">
      <dsp:nvSpPr>
        <dsp:cNvPr id="0" name=""/>
        <dsp:cNvSpPr/>
      </dsp:nvSpPr>
      <dsp:spPr>
        <a:xfrm rot="18090768">
          <a:off x="2238742" y="1392345"/>
          <a:ext cx="234653" cy="307781"/>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effectLst>
              <a:outerShdw blurRad="38100" dist="38100" dir="2700000" algn="tl">
                <a:srgbClr val="000000">
                  <a:alpha val="43137"/>
                </a:srgbClr>
              </a:outerShdw>
            </a:effectLst>
          </a:endParaRPr>
        </a:p>
      </dsp:txBody>
      <dsp:txXfrm rot="18090768">
        <a:off x="2238742" y="1392345"/>
        <a:ext cx="234653" cy="307781"/>
      </dsp:txXfrm>
    </dsp:sp>
    <dsp:sp modelId="{E46A9B19-E8C5-42EF-92D1-F969197EA715}">
      <dsp:nvSpPr>
        <dsp:cNvPr id="0" name=""/>
        <dsp:cNvSpPr/>
      </dsp:nvSpPr>
      <dsp:spPr>
        <a:xfrm>
          <a:off x="1980415" y="592275"/>
          <a:ext cx="1443261" cy="779320"/>
        </a:xfrm>
        <a:prstGeom prst="ellipse">
          <a:avLst/>
        </a:prstGeom>
        <a:solidFill>
          <a:srgbClr val="0099CC"/>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en-US" sz="1400" b="1" kern="1200" smtClean="0">
              <a:effectLst>
                <a:outerShdw blurRad="38100" dist="38100" dir="2700000" algn="tl">
                  <a:srgbClr val="000000">
                    <a:alpha val="43137"/>
                  </a:srgbClr>
                </a:outerShdw>
              </a:effectLst>
              <a:latin typeface="Arial" pitchFamily="34" charset="0"/>
              <a:cs typeface="Arial" pitchFamily="34" charset="0"/>
            </a:rPr>
            <a:t>Monitor</a:t>
          </a:r>
          <a:endParaRPr lang="en-US" sz="1400" b="1" kern="1200">
            <a:effectLst>
              <a:outerShdw blurRad="38100" dist="38100" dir="2700000" algn="tl">
                <a:srgbClr val="000000">
                  <a:alpha val="43137"/>
                </a:srgbClr>
              </a:outerShdw>
            </a:effectLst>
            <a:latin typeface="Arial" pitchFamily="34" charset="0"/>
            <a:cs typeface="Arial" pitchFamily="34" charset="0"/>
          </a:endParaRPr>
        </a:p>
      </dsp:txBody>
      <dsp:txXfrm>
        <a:off x="1980415" y="592275"/>
        <a:ext cx="1443261" cy="779320"/>
      </dsp:txXfrm>
    </dsp:sp>
    <dsp:sp modelId="{16DDCA41-7C77-4853-B226-6917BE001D30}">
      <dsp:nvSpPr>
        <dsp:cNvPr id="0" name=""/>
        <dsp:cNvSpPr/>
      </dsp:nvSpPr>
      <dsp:spPr>
        <a:xfrm rot="20600770">
          <a:off x="3412242" y="584250"/>
          <a:ext cx="209595" cy="307781"/>
        </a:xfrm>
        <a:prstGeom prst="righ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effectLst>
              <a:outerShdw blurRad="38100" dist="38100" dir="2700000" algn="tl">
                <a:srgbClr val="000000">
                  <a:alpha val="43137"/>
                </a:srgbClr>
              </a:outerShdw>
            </a:effectLst>
          </a:endParaRPr>
        </a:p>
      </dsp:txBody>
      <dsp:txXfrm rot="20600770">
        <a:off x="3412242" y="584250"/>
        <a:ext cx="209595" cy="307781"/>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dirty="0"/>
          </a:p>
        </p:txBody>
      </p:sp>
      <p:sp>
        <p:nvSpPr>
          <p:cNvPr id="921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dirty="0"/>
          </a:p>
        </p:txBody>
      </p:sp>
      <p:sp>
        <p:nvSpPr>
          <p:cNvPr id="92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 uri="{53640926-AAD7-44D8-BBD7-CCE9431645EC}">
              <a14:shadowObscured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1"/>
            </a:ext>
          </a:extLst>
        </p:spPr>
      </p:sp>
      <p:sp>
        <p:nvSpPr>
          <p:cNvPr id="922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dirty="0"/>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33B1D158-C781-4C55-A813-50F5AC86AB0B}" type="slidenum">
              <a:rPr lang="en-US"/>
              <a:pPr/>
              <a:t>‹#›</a:t>
            </a:fld>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3498092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B1D158-C781-4C55-A813-50F5AC86AB0B}" type="slidenum">
              <a:rPr lang="en-US" smtClean="0"/>
              <a:pPr/>
              <a:t>1</a:t>
            </a:fld>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23947468"/>
      </p:ext>
    </p:extLst>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DFB77B-26B4-49CD-8564-D231DF489531}" type="slidenum">
              <a:rPr lang="en-US"/>
              <a:pPr/>
              <a:t>14</a:t>
            </a:fld>
            <a:endParaRPr lang="en-US"/>
          </a:p>
        </p:txBody>
      </p:sp>
      <p:sp>
        <p:nvSpPr>
          <p:cNvPr id="1162242" name="Rectangle 2"/>
          <p:cNvSpPr>
            <a:spLocks noGrp="1" noRot="1" noChangeAspect="1" noChangeArrowheads="1" noTextEdit="1"/>
          </p:cNvSpPr>
          <p:nvPr>
            <p:ph type="sldImg"/>
          </p:nvPr>
        </p:nvSpPr>
        <p:spPr>
          <a:ln/>
        </p:spPr>
      </p:sp>
      <p:sp>
        <p:nvSpPr>
          <p:cNvPr id="11622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1317F9-8539-42DE-A878-311C8A6473E2}" type="slidenum">
              <a:rPr lang="en-US"/>
              <a:pPr/>
              <a:t>18</a:t>
            </a:fld>
            <a:endParaRPr lang="en-US"/>
          </a:p>
        </p:txBody>
      </p:sp>
      <p:sp>
        <p:nvSpPr>
          <p:cNvPr id="275458" name="Rectangle 2"/>
          <p:cNvSpPr>
            <a:spLocks noGrp="1" noRot="1" noChangeAspect="1" noChangeArrowheads="1" noTextEdit="1"/>
          </p:cNvSpPr>
          <p:nvPr>
            <p:ph type="sldImg"/>
          </p:nvPr>
        </p:nvSpPr>
        <p:spPr>
          <a:ln/>
        </p:spPr>
      </p:sp>
      <p:sp>
        <p:nvSpPr>
          <p:cNvPr id="2754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BEB648-4F9B-4BB9-B38E-814321572791}" type="slidenum">
              <a:rPr lang="en-US"/>
              <a:pPr/>
              <a:t>21</a:t>
            </a:fld>
            <a:endParaRPr lang="en-US"/>
          </a:p>
        </p:txBody>
      </p:sp>
      <p:sp>
        <p:nvSpPr>
          <p:cNvPr id="1164290" name="Rectangle 2"/>
          <p:cNvSpPr>
            <a:spLocks noGrp="1" noRot="1" noChangeAspect="1" noChangeArrowheads="1" noTextEdit="1"/>
          </p:cNvSpPr>
          <p:nvPr>
            <p:ph type="sldImg"/>
          </p:nvPr>
        </p:nvSpPr>
        <p:spPr>
          <a:ln/>
        </p:spPr>
      </p:sp>
      <p:sp>
        <p:nvSpPr>
          <p:cNvPr id="11642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0BCA36-3AAB-4577-AB8B-CABA02C2141E}" type="slidenum">
              <a:rPr lang="en-US"/>
              <a:pPr/>
              <a:t>22</a:t>
            </a:fld>
            <a:endParaRPr lang="en-US"/>
          </a:p>
        </p:txBody>
      </p:sp>
      <p:sp>
        <p:nvSpPr>
          <p:cNvPr id="1166338" name="Rectangle 2"/>
          <p:cNvSpPr>
            <a:spLocks noGrp="1" noRot="1" noChangeAspect="1" noChangeArrowheads="1" noTextEdit="1"/>
          </p:cNvSpPr>
          <p:nvPr>
            <p:ph type="sldImg"/>
          </p:nvPr>
        </p:nvSpPr>
        <p:spPr>
          <a:ln/>
        </p:spPr>
      </p:sp>
      <p:sp>
        <p:nvSpPr>
          <p:cNvPr id="11663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22BB00-7D5A-48D2-9D73-A2D189F28283}" type="slidenum">
              <a:rPr lang="en-US"/>
              <a:pPr/>
              <a:t>23</a:t>
            </a:fld>
            <a:endParaRPr lang="en-US"/>
          </a:p>
        </p:txBody>
      </p:sp>
      <p:sp>
        <p:nvSpPr>
          <p:cNvPr id="1168386" name="Rectangle 2"/>
          <p:cNvSpPr>
            <a:spLocks noGrp="1" noRot="1" noChangeAspect="1" noChangeArrowheads="1" noTextEdit="1"/>
          </p:cNvSpPr>
          <p:nvPr>
            <p:ph type="sldImg"/>
          </p:nvPr>
        </p:nvSpPr>
        <p:spPr>
          <a:ln/>
        </p:spPr>
      </p:sp>
      <p:sp>
        <p:nvSpPr>
          <p:cNvPr id="11683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E94F85-5649-4B7F-95BD-6DDB2E63F950}" type="slidenum">
              <a:rPr lang="en-US"/>
              <a:pPr/>
              <a:t>24</a:t>
            </a:fld>
            <a:endParaRPr lang="en-US"/>
          </a:p>
        </p:txBody>
      </p:sp>
      <p:sp>
        <p:nvSpPr>
          <p:cNvPr id="281602" name="Rectangle 2"/>
          <p:cNvSpPr>
            <a:spLocks noGrp="1" noRot="1" noChangeAspect="1" noChangeArrowheads="1" noTextEdit="1"/>
          </p:cNvSpPr>
          <p:nvPr>
            <p:ph type="sldImg"/>
          </p:nvPr>
        </p:nvSpPr>
        <p:spPr>
          <a:ln/>
        </p:spPr>
      </p:sp>
      <p:sp>
        <p:nvSpPr>
          <p:cNvPr id="281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1BF9CC-53AC-4568-A5E7-3F915B47D0A7}" type="slidenum">
              <a:rPr lang="en-US"/>
              <a:pPr/>
              <a:t>25</a:t>
            </a:fld>
            <a:endParaRPr lang="en-US"/>
          </a:p>
        </p:txBody>
      </p:sp>
      <p:sp>
        <p:nvSpPr>
          <p:cNvPr id="1178626" name="Rectangle 2"/>
          <p:cNvSpPr>
            <a:spLocks noGrp="1" noRot="1" noChangeAspect="1" noChangeArrowheads="1" noTextEdit="1"/>
          </p:cNvSpPr>
          <p:nvPr>
            <p:ph type="sldImg"/>
          </p:nvPr>
        </p:nvSpPr>
        <p:spPr>
          <a:ln/>
        </p:spPr>
      </p:sp>
      <p:sp>
        <p:nvSpPr>
          <p:cNvPr id="1178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DEC4E6-DD9E-4B31-9A82-ED1513BE1185}" type="slidenum">
              <a:rPr lang="en-US"/>
              <a:pPr/>
              <a:t>26</a:t>
            </a:fld>
            <a:endParaRPr lang="en-US"/>
          </a:p>
        </p:txBody>
      </p:sp>
      <p:sp>
        <p:nvSpPr>
          <p:cNvPr id="1180674" name="Rectangle 2"/>
          <p:cNvSpPr>
            <a:spLocks noGrp="1" noRot="1" noChangeAspect="1" noChangeArrowheads="1" noTextEdit="1"/>
          </p:cNvSpPr>
          <p:nvPr>
            <p:ph type="sldImg"/>
          </p:nvPr>
        </p:nvSpPr>
        <p:spPr>
          <a:ln/>
        </p:spPr>
      </p:sp>
      <p:sp>
        <p:nvSpPr>
          <p:cNvPr id="11806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D05168-8C97-4840-BAA7-E200BE6A4804}" type="slidenum">
              <a:rPr lang="en-US"/>
              <a:pPr/>
              <a:t>27</a:t>
            </a:fld>
            <a:endParaRPr lang="en-US"/>
          </a:p>
        </p:txBody>
      </p:sp>
      <p:sp>
        <p:nvSpPr>
          <p:cNvPr id="1182722" name="Rectangle 2"/>
          <p:cNvSpPr>
            <a:spLocks noGrp="1" noRot="1" noChangeAspect="1" noChangeArrowheads="1" noTextEdit="1"/>
          </p:cNvSpPr>
          <p:nvPr>
            <p:ph type="sldImg"/>
          </p:nvPr>
        </p:nvSpPr>
        <p:spPr>
          <a:ln/>
        </p:spPr>
      </p:sp>
      <p:sp>
        <p:nvSpPr>
          <p:cNvPr id="11827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EF0FA3-774C-4E6C-AA2B-96B07DA66D50}" type="slidenum">
              <a:rPr lang="en-US"/>
              <a:pPr/>
              <a:t>28</a:t>
            </a:fld>
            <a:endParaRPr lang="en-US"/>
          </a:p>
        </p:txBody>
      </p:sp>
      <p:sp>
        <p:nvSpPr>
          <p:cNvPr id="1184770" name="Rectangle 2"/>
          <p:cNvSpPr>
            <a:spLocks noGrp="1" noRot="1" noChangeAspect="1" noChangeArrowheads="1" noTextEdit="1"/>
          </p:cNvSpPr>
          <p:nvPr>
            <p:ph type="sldImg"/>
          </p:nvPr>
        </p:nvSpPr>
        <p:spPr>
          <a:ln/>
        </p:spPr>
      </p:sp>
      <p:sp>
        <p:nvSpPr>
          <p:cNvPr id="11847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085B13-4A2B-4A9B-8F1E-14130A0CB90A}" type="slidenum">
              <a:rPr lang="en-US"/>
              <a:pPr/>
              <a:t>5</a:t>
            </a:fld>
            <a:endParaRPr lang="en-US"/>
          </a:p>
        </p:txBody>
      </p:sp>
      <p:sp>
        <p:nvSpPr>
          <p:cNvPr id="1211394" name="Rectangle 2"/>
          <p:cNvSpPr>
            <a:spLocks noGrp="1" noRot="1" noChangeAspect="1" noChangeArrowheads="1" noTextEdit="1"/>
          </p:cNvSpPr>
          <p:nvPr>
            <p:ph type="sldImg"/>
          </p:nvPr>
        </p:nvSpPr>
        <p:spPr>
          <a:ln/>
        </p:spPr>
      </p:sp>
      <p:sp>
        <p:nvSpPr>
          <p:cNvPr id="12113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599223-A823-4DDC-B94B-8F7EB6DA6820}" type="slidenum">
              <a:rPr lang="en-US"/>
              <a:pPr/>
              <a:t>29</a:t>
            </a:fld>
            <a:endParaRPr lang="en-US"/>
          </a:p>
        </p:txBody>
      </p:sp>
      <p:sp>
        <p:nvSpPr>
          <p:cNvPr id="1218562" name="Rectangle 2"/>
          <p:cNvSpPr>
            <a:spLocks noGrp="1" noRot="1" noChangeAspect="1" noChangeArrowheads="1" noTextEdit="1"/>
          </p:cNvSpPr>
          <p:nvPr>
            <p:ph type="sldImg"/>
          </p:nvPr>
        </p:nvSpPr>
        <p:spPr>
          <a:ln/>
        </p:spPr>
      </p:sp>
      <p:sp>
        <p:nvSpPr>
          <p:cNvPr id="1218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82F583-8C30-4026-81D8-F00A837BBC8D}" type="slidenum">
              <a:rPr lang="en-US"/>
              <a:pPr/>
              <a:t>30</a:t>
            </a:fld>
            <a:endParaRPr lang="en-US"/>
          </a:p>
        </p:txBody>
      </p:sp>
      <p:sp>
        <p:nvSpPr>
          <p:cNvPr id="1214466" name="Rectangle 2"/>
          <p:cNvSpPr>
            <a:spLocks noGrp="1" noRot="1" noChangeAspect="1" noChangeArrowheads="1" noTextEdit="1"/>
          </p:cNvSpPr>
          <p:nvPr>
            <p:ph type="sldImg"/>
          </p:nvPr>
        </p:nvSpPr>
        <p:spPr>
          <a:ln/>
        </p:spPr>
      </p:sp>
      <p:sp>
        <p:nvSpPr>
          <p:cNvPr id="12144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C1C72C-9778-4CFD-94B1-62EC9D785D10}" type="slidenum">
              <a:rPr lang="en-US"/>
              <a:pPr/>
              <a:t>31</a:t>
            </a:fld>
            <a:endParaRPr lang="en-US"/>
          </a:p>
        </p:txBody>
      </p:sp>
      <p:sp>
        <p:nvSpPr>
          <p:cNvPr id="1192962" name="Rectangle 2"/>
          <p:cNvSpPr>
            <a:spLocks noGrp="1" noRot="1" noChangeAspect="1" noChangeArrowheads="1" noTextEdit="1"/>
          </p:cNvSpPr>
          <p:nvPr>
            <p:ph type="sldImg"/>
          </p:nvPr>
        </p:nvSpPr>
        <p:spPr>
          <a:ln/>
        </p:spPr>
      </p:sp>
      <p:sp>
        <p:nvSpPr>
          <p:cNvPr id="11929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823C8E-4D0D-4E34-A972-C197AB1A83AD}" type="slidenum">
              <a:rPr lang="en-US"/>
              <a:pPr/>
              <a:t>32</a:t>
            </a:fld>
            <a:endParaRPr lang="en-US"/>
          </a:p>
        </p:txBody>
      </p:sp>
      <p:sp>
        <p:nvSpPr>
          <p:cNvPr id="1195010" name="Rectangle 2"/>
          <p:cNvSpPr>
            <a:spLocks noGrp="1" noRot="1" noChangeAspect="1" noChangeArrowheads="1" noTextEdit="1"/>
          </p:cNvSpPr>
          <p:nvPr>
            <p:ph type="sldImg"/>
          </p:nvPr>
        </p:nvSpPr>
        <p:spPr>
          <a:ln/>
        </p:spPr>
      </p:sp>
      <p:sp>
        <p:nvSpPr>
          <p:cNvPr id="11950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E20BAC-07E5-4272-8997-CE9FB7DBA715}" type="slidenum">
              <a:rPr lang="en-US"/>
              <a:pPr/>
              <a:t>34</a:t>
            </a:fld>
            <a:endParaRPr lang="en-US"/>
          </a:p>
        </p:txBody>
      </p:sp>
      <p:sp>
        <p:nvSpPr>
          <p:cNvPr id="283650" name="Rectangle 2"/>
          <p:cNvSpPr>
            <a:spLocks noGrp="1" noRot="1" noChangeAspect="1" noChangeArrowheads="1" noTextEdit="1"/>
          </p:cNvSpPr>
          <p:nvPr>
            <p:ph type="sldImg"/>
          </p:nvPr>
        </p:nvSpPr>
        <p:spPr>
          <a:ln/>
        </p:spPr>
      </p:sp>
      <p:sp>
        <p:nvSpPr>
          <p:cNvPr id="283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8B8D1D-B006-4889-9EA2-D095F315ABE7}" type="slidenum">
              <a:rPr lang="en-US"/>
              <a:pPr/>
              <a:t>35</a:t>
            </a:fld>
            <a:endParaRPr lang="en-US"/>
          </a:p>
        </p:txBody>
      </p:sp>
      <p:sp>
        <p:nvSpPr>
          <p:cNvPr id="190466" name="Rectangle 2"/>
          <p:cNvSpPr>
            <a:spLocks noGrp="1" noRot="1" noChangeAspect="1" noChangeArrowheads="1" noTextEdit="1"/>
          </p:cNvSpPr>
          <p:nvPr>
            <p:ph type="sldImg"/>
          </p:nvPr>
        </p:nvSpPr>
        <p:spPr>
          <a:ln/>
        </p:spPr>
      </p:sp>
      <p:sp>
        <p:nvSpPr>
          <p:cNvPr id="1904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CA7675-1070-490F-84EB-22C44FF08A3C}" type="slidenum">
              <a:rPr lang="en-US"/>
              <a:pPr/>
              <a:t>6</a:t>
            </a:fld>
            <a:endParaRPr lang="en-US"/>
          </a:p>
        </p:txBody>
      </p:sp>
      <p:sp>
        <p:nvSpPr>
          <p:cNvPr id="273410" name="Rectangle 2"/>
          <p:cNvSpPr>
            <a:spLocks noGrp="1" noRot="1" noChangeAspect="1" noChangeArrowheads="1" noTextEdit="1"/>
          </p:cNvSpPr>
          <p:nvPr>
            <p:ph type="sldImg"/>
          </p:nvPr>
        </p:nvSpPr>
        <p:spPr>
          <a:ln/>
        </p:spPr>
      </p:sp>
      <p:sp>
        <p:nvSpPr>
          <p:cNvPr id="2734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1F51ED-F84A-4D21-8207-86EF08603970}" type="slidenum">
              <a:rPr lang="en-US"/>
              <a:pPr/>
              <a:t>7</a:t>
            </a:fld>
            <a:endParaRPr lang="en-US"/>
          </a:p>
        </p:txBody>
      </p:sp>
      <p:sp>
        <p:nvSpPr>
          <p:cNvPr id="1154050" name="Rectangle 2"/>
          <p:cNvSpPr>
            <a:spLocks noGrp="1" noRot="1" noChangeAspect="1" noChangeArrowheads="1" noTextEdit="1"/>
          </p:cNvSpPr>
          <p:nvPr>
            <p:ph type="sldImg"/>
          </p:nvPr>
        </p:nvSpPr>
        <p:spPr>
          <a:ln/>
        </p:spPr>
      </p:sp>
      <p:sp>
        <p:nvSpPr>
          <p:cNvPr id="11540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A6A1A0-09F9-4228-9919-57897F336840}" type="slidenum">
              <a:rPr lang="en-US"/>
              <a:pPr/>
              <a:t>8</a:t>
            </a:fld>
            <a:endParaRPr lang="en-US"/>
          </a:p>
        </p:txBody>
      </p:sp>
      <p:sp>
        <p:nvSpPr>
          <p:cNvPr id="1212418" name="Rectangle 2"/>
          <p:cNvSpPr>
            <a:spLocks noGrp="1" noRot="1" noChangeAspect="1" noChangeArrowheads="1" noTextEdit="1"/>
          </p:cNvSpPr>
          <p:nvPr>
            <p:ph type="sldImg"/>
          </p:nvPr>
        </p:nvSpPr>
        <p:spPr>
          <a:ln/>
        </p:spPr>
      </p:sp>
      <p:sp>
        <p:nvSpPr>
          <p:cNvPr id="12124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85E895-0D78-4C35-8DE6-67BEA700C95E}" type="slidenum">
              <a:rPr lang="en-US"/>
              <a:pPr/>
              <a:t>9</a:t>
            </a:fld>
            <a:endParaRPr lang="en-US"/>
          </a:p>
        </p:txBody>
      </p:sp>
      <p:sp>
        <p:nvSpPr>
          <p:cNvPr id="1156098" name="Rectangle 2"/>
          <p:cNvSpPr>
            <a:spLocks noGrp="1" noRot="1" noChangeAspect="1" noChangeArrowheads="1" noTextEdit="1"/>
          </p:cNvSpPr>
          <p:nvPr>
            <p:ph type="sldImg"/>
          </p:nvPr>
        </p:nvSpPr>
        <p:spPr>
          <a:ln/>
        </p:spPr>
      </p:sp>
      <p:sp>
        <p:nvSpPr>
          <p:cNvPr id="11560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CE0E90-115F-42AA-AAC6-01109174AC3C}" type="slidenum">
              <a:rPr lang="en-US"/>
              <a:pPr/>
              <a:t>10</a:t>
            </a:fld>
            <a:endParaRPr lang="en-US"/>
          </a:p>
        </p:txBody>
      </p:sp>
      <p:sp>
        <p:nvSpPr>
          <p:cNvPr id="1158146" name="Rectangle 2"/>
          <p:cNvSpPr>
            <a:spLocks noGrp="1" noRot="1" noChangeAspect="1" noChangeArrowheads="1" noTextEdit="1"/>
          </p:cNvSpPr>
          <p:nvPr>
            <p:ph type="sldImg"/>
          </p:nvPr>
        </p:nvSpPr>
        <p:spPr>
          <a:ln/>
        </p:spPr>
      </p:sp>
      <p:sp>
        <p:nvSpPr>
          <p:cNvPr id="11581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1317F9-8539-42DE-A878-311C8A6473E2}" type="slidenum">
              <a:rPr lang="en-US"/>
              <a:pPr/>
              <a:t>12</a:t>
            </a:fld>
            <a:endParaRPr lang="en-US"/>
          </a:p>
        </p:txBody>
      </p:sp>
      <p:sp>
        <p:nvSpPr>
          <p:cNvPr id="275458" name="Rectangle 2"/>
          <p:cNvSpPr>
            <a:spLocks noGrp="1" noRot="1" noChangeAspect="1" noChangeArrowheads="1" noTextEdit="1"/>
          </p:cNvSpPr>
          <p:nvPr>
            <p:ph type="sldImg"/>
          </p:nvPr>
        </p:nvSpPr>
        <p:spPr>
          <a:ln/>
        </p:spPr>
      </p:sp>
      <p:sp>
        <p:nvSpPr>
          <p:cNvPr id="2754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4693BB-7F65-45CD-97C8-2D6D8895F94A}" type="slidenum">
              <a:rPr lang="en-US"/>
              <a:pPr/>
              <a:t>13</a:t>
            </a:fld>
            <a:endParaRPr lang="en-US"/>
          </a:p>
        </p:txBody>
      </p:sp>
      <p:sp>
        <p:nvSpPr>
          <p:cNvPr id="1160194" name="Rectangle 2"/>
          <p:cNvSpPr>
            <a:spLocks noGrp="1" noRot="1" noChangeAspect="1" noChangeArrowheads="1" noTextEdit="1"/>
          </p:cNvSpPr>
          <p:nvPr>
            <p:ph type="sldImg"/>
          </p:nvPr>
        </p:nvSpPr>
        <p:spPr>
          <a:ln/>
        </p:spPr>
      </p:sp>
      <p:sp>
        <p:nvSpPr>
          <p:cNvPr id="116019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type="title" preserve="1">
  <p:cSld name="Title Slide">
    <p:bg>
      <p:bgPr>
        <a:gradFill>
          <a:gsLst>
            <a:gs pos="32000">
              <a:schemeClr val="accent6">
                <a:lumMod val="50000"/>
                <a:lumOff val="50000"/>
              </a:schemeClr>
            </a:gs>
            <a:gs pos="0">
              <a:schemeClr val="accent6">
                <a:lumMod val="50000"/>
              </a:schemeClr>
            </a:gs>
            <a:gs pos="70000">
              <a:schemeClr val="accent6">
                <a:lumMod val="50000"/>
                <a:lumOff val="50000"/>
              </a:schemeClr>
            </a:gs>
            <a:gs pos="94000">
              <a:schemeClr val="accent6">
                <a:lumMod val="100000"/>
              </a:schemeClr>
            </a:gs>
          </a:gsLst>
          <a:lin ang="5400000" scaled="0"/>
        </a:gra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bwMode="auto">
          <a:xfrm>
            <a:off x="5105400" y="3048000"/>
            <a:ext cx="3581400" cy="519113"/>
          </a:xfrm>
          <a:noFill/>
          <a:effectLst>
            <a:outerShdw dist="17961" dir="2700000" algn="ctr" rotWithShape="0">
              <a:schemeClr val="tx2"/>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lgn="ctr">
                <a:solidFill>
                  <a:schemeClr val="tx1"/>
                </a:solidFill>
                <a:miter lim="800000"/>
                <a:headEnd/>
                <a:tailEnd/>
              </a14:hiddenLine>
            </a:ext>
          </a:extLst>
        </p:spPr>
        <p:txBody>
          <a:bodyPr tIns="45720" bIns="45720" anchor="t"/>
          <a:lstStyle>
            <a:lvl1pPr marL="0">
              <a:spcBef>
                <a:spcPct val="50000"/>
              </a:spcBef>
              <a:defRPr sz="2800">
                <a:solidFill>
                  <a:srgbClr val="F8F8F8"/>
                </a:solidFill>
                <a:effectLst/>
              </a:defRPr>
            </a:lvl1pPr>
          </a:lstStyle>
          <a:p>
            <a:pPr lvl="0"/>
            <a:r>
              <a:rPr lang="en-US" noProof="0" dirty="0" smtClean="0"/>
              <a:t>Click to edit Master title style</a:t>
            </a:r>
          </a:p>
        </p:txBody>
      </p:sp>
      <p:sp>
        <p:nvSpPr>
          <p:cNvPr id="3079" name="Rectangle 7"/>
          <p:cNvSpPr>
            <a:spLocks noGrp="1" noChangeArrowheads="1"/>
          </p:cNvSpPr>
          <p:nvPr>
            <p:ph type="ftr" sz="quarter" idx="3"/>
          </p:nvPr>
        </p:nvSpPr>
        <p:spPr>
          <a:xfrm>
            <a:off x="4876801" y="6172200"/>
            <a:ext cx="4190999" cy="461665"/>
          </a:xfrm>
          <a:noFill/>
          <a:ln>
            <a:noFill/>
          </a:ln>
          <a:effectLst>
            <a:outerShdw dist="17961" dir="2700000" algn="ctr" rotWithShape="0">
              <a:schemeClr val="tx1"/>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Lst>
        </p:spPr>
        <p:txBody>
          <a:bodyPr wrap="square" anchor="t">
            <a:spAutoFit/>
          </a:bodyPr>
          <a:lstStyle>
            <a:lvl1pPr algn="l">
              <a:defRPr lang="en-US" sz="800" baseline="0" smtClean="0">
                <a:solidFill>
                  <a:schemeClr val="bg1"/>
                </a:solidFill>
                <a:effectLst/>
              </a:defRPr>
            </a:lvl1pPr>
          </a:lstStyle>
          <a:p>
            <a:r>
              <a:rPr lang="en-US" dirty="0" smtClean="0"/>
              <a:t>© 2017 Cengage Learning. All Rights Reserved. May not be copied, scanned, or duplicated, in whole or in part, except for use as permitted in a license distributed with a certain product or service or otherwise on a password-protected website for classroom use. </a:t>
            </a:r>
            <a:endParaRPr lang="en-US" dirty="0"/>
          </a:p>
        </p:txBody>
      </p:sp>
      <p:sp>
        <p:nvSpPr>
          <p:cNvPr id="3080" name="Text Box 8"/>
          <p:cNvSpPr txBox="1">
            <a:spLocks noChangeArrowheads="1"/>
          </p:cNvSpPr>
          <p:nvPr userDrawn="1"/>
        </p:nvSpPr>
        <p:spPr bwMode="auto">
          <a:xfrm>
            <a:off x="6705600" y="5943600"/>
            <a:ext cx="2362200" cy="215444"/>
          </a:xfrm>
          <a:prstGeom prst="rect">
            <a:avLst/>
          </a:prstGeom>
          <a:noFill/>
          <a:ln>
            <a:noFill/>
          </a:ln>
          <a:effectLst>
            <a:outerShdw dist="17961" dir="2700000" algn="ctr" rotWithShape="0">
              <a:schemeClr val="tx1"/>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Lst>
        </p:spPr>
        <p:txBody>
          <a:bodyPr>
            <a:spAutoFit/>
          </a:bodyPr>
          <a:lstStyle/>
          <a:p>
            <a:pPr algn="r">
              <a:spcBef>
                <a:spcPct val="50000"/>
              </a:spcBef>
            </a:pPr>
            <a:r>
              <a:rPr lang="en-US" sz="800" dirty="0">
                <a:solidFill>
                  <a:schemeClr val="bg1"/>
                </a:solidFill>
              </a:rPr>
              <a:t>PowerPoint Presentation by Charlie </a:t>
            </a:r>
            <a:r>
              <a:rPr lang="en-US" sz="800" dirty="0" smtClean="0">
                <a:solidFill>
                  <a:schemeClr val="bg1"/>
                </a:solidFill>
              </a:rPr>
              <a:t>Cook</a:t>
            </a:r>
            <a:endParaRPr lang="en-US" sz="800" dirty="0">
              <a:solidFill>
                <a:schemeClr val="bg1"/>
              </a:solidFill>
            </a:endParaRPr>
          </a:p>
        </p:txBody>
      </p:sp>
      <p:sp>
        <p:nvSpPr>
          <p:cNvPr id="3091" name="Rectangle 19"/>
          <p:cNvSpPr>
            <a:spLocks noChangeArrowheads="1"/>
          </p:cNvSpPr>
          <p:nvPr userDrawn="1"/>
        </p:nvSpPr>
        <p:spPr bwMode="auto">
          <a:xfrm>
            <a:off x="5105400" y="990600"/>
            <a:ext cx="3200400" cy="954107"/>
          </a:xfrm>
          <a:prstGeom prst="rect">
            <a:avLst/>
          </a:prstGeom>
          <a:noFill/>
          <a:ln>
            <a:noFill/>
          </a:ln>
          <a:effectLst>
            <a:outerShdw dist="17961" dir="2700000" algn="ctr" rotWithShape="0">
              <a:schemeClr val="tx2"/>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Lst>
        </p:spPr>
        <p:txBody>
          <a:bodyPr wrap="square">
            <a:spAutoFit/>
          </a:bodyPr>
          <a:lstStyle/>
          <a:p>
            <a:pPr>
              <a:spcBef>
                <a:spcPct val="20000"/>
              </a:spcBef>
            </a:pPr>
            <a:r>
              <a:rPr lang="en-US" sz="2000" dirty="0">
                <a:solidFill>
                  <a:srgbClr val="C0C0C0"/>
                </a:solidFill>
              </a:rPr>
              <a:t>Part </a:t>
            </a:r>
            <a:r>
              <a:rPr lang="en-US" sz="2000" dirty="0" smtClean="0">
                <a:solidFill>
                  <a:srgbClr val="C0C0C0"/>
                </a:solidFill>
              </a:rPr>
              <a:t>III</a:t>
            </a:r>
            <a:r>
              <a:rPr lang="en-US" sz="3200" baseline="-6000" dirty="0">
                <a:solidFill>
                  <a:srgbClr val="B2B2B2"/>
                </a:solidFill>
              </a:rPr>
              <a:t/>
            </a:r>
            <a:br>
              <a:rPr lang="en-US" sz="3200" baseline="-6000" dirty="0">
                <a:solidFill>
                  <a:srgbClr val="B2B2B2"/>
                </a:solidFill>
              </a:rPr>
            </a:br>
            <a:r>
              <a:rPr lang="en-US" sz="1800" dirty="0" smtClean="0">
                <a:solidFill>
                  <a:schemeClr val="bg1"/>
                </a:solidFill>
                <a:latin typeface="Tahoma" pitchFamily="34" charset="0"/>
              </a:rPr>
              <a:t>Developing the Entrepreneurial</a:t>
            </a:r>
            <a:r>
              <a:rPr lang="en-US" sz="1800" baseline="0" dirty="0" smtClean="0">
                <a:solidFill>
                  <a:schemeClr val="bg1"/>
                </a:solidFill>
                <a:latin typeface="Tahoma" pitchFamily="34" charset="0"/>
              </a:rPr>
              <a:t> Plan</a:t>
            </a:r>
            <a:endParaRPr lang="en-US" sz="1800" dirty="0">
              <a:solidFill>
                <a:schemeClr val="bg1"/>
              </a:solidFill>
              <a:latin typeface="Tahoma" pitchFamily="34" charset="0"/>
            </a:endParaRPr>
          </a:p>
        </p:txBody>
      </p:sp>
      <p:pic>
        <p:nvPicPr>
          <p:cNvPr id="3126" name="Picture 54"/>
          <p:cNvPicPr>
            <a:picLocks noChangeAspect="1" noChangeArrowheads="1"/>
          </p:cNvPicPr>
          <p:nvPr userDrawn="1"/>
        </p:nvPicPr>
        <p:blipFill>
          <a:blip r:embed="rId2"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tretch>
            <a:fillRect/>
          </a:stretch>
        </p:blipFill>
        <p:spPr bwMode="auto">
          <a:xfrm>
            <a:off x="1773" y="0"/>
            <a:ext cx="4813228" cy="6159044"/>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
        <p:nvSpPr>
          <p:cNvPr id="8" name="Rectangle 51"/>
          <p:cNvSpPr>
            <a:spLocks noChangeArrowheads="1"/>
          </p:cNvSpPr>
          <p:nvPr userDrawn="1"/>
        </p:nvSpPr>
        <p:spPr bwMode="auto">
          <a:xfrm>
            <a:off x="5105400" y="2362200"/>
            <a:ext cx="2209800" cy="543739"/>
          </a:xfrm>
          <a:prstGeom prst="rect">
            <a:avLst/>
          </a:prstGeom>
          <a:noFill/>
          <a:ln>
            <a:noFill/>
          </a:ln>
          <a:effectLst>
            <a:outerShdw dist="17961" dir="2700000" algn="ctr" rotWithShape="0">
              <a:schemeClr val="tx2"/>
            </a:outerShdw>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Lst>
        </p:spPr>
        <p:txBody>
          <a:bodyPr>
            <a:spAutoFit/>
          </a:bodyPr>
          <a:lstStyle/>
          <a:p>
            <a:pPr>
              <a:spcBef>
                <a:spcPct val="20000"/>
              </a:spcBef>
            </a:pPr>
            <a:r>
              <a:rPr lang="en-US" sz="1400" b="1" dirty="0" smtClean="0">
                <a:solidFill>
                  <a:srgbClr val="C0C0C0"/>
                </a:solidFill>
                <a:latin typeface="Arial" pitchFamily="34" charset="0"/>
                <a:cs typeface="Arial" pitchFamily="34" charset="0"/>
              </a:rPr>
              <a:t>C h a p t e r</a:t>
            </a:r>
            <a:r>
              <a:rPr lang="en-US" sz="1400" dirty="0" smtClean="0">
                <a:solidFill>
                  <a:srgbClr val="C0C0C0"/>
                </a:solidFill>
                <a:latin typeface="Arial" pitchFamily="34" charset="0"/>
                <a:cs typeface="Arial" pitchFamily="34" charset="0"/>
              </a:rPr>
              <a:t> </a:t>
            </a:r>
            <a:r>
              <a:rPr lang="en-US" sz="3200" baseline="-10000" dirty="0" smtClean="0">
                <a:solidFill>
                  <a:srgbClr val="C0C0C0"/>
                </a:solidFill>
                <a:latin typeface="Arial" pitchFamily="34" charset="0"/>
                <a:cs typeface="Arial" pitchFamily="34" charset="0"/>
              </a:rPr>
              <a:t> </a:t>
            </a:r>
            <a:r>
              <a:rPr lang="en-US" sz="4400" baseline="-10000" dirty="0" smtClean="0">
                <a:solidFill>
                  <a:srgbClr val="C0C0C0"/>
                </a:solidFill>
                <a:latin typeface="Arial" pitchFamily="34" charset="0"/>
                <a:cs typeface="Arial" pitchFamily="34" charset="0"/>
              </a:rPr>
              <a:t>10</a:t>
            </a:r>
            <a:endParaRPr lang="en-US" sz="3600" baseline="-10000" dirty="0">
              <a:solidFill>
                <a:srgbClr val="C0C0C0"/>
              </a:solidFill>
              <a:latin typeface="Arial" pitchFamily="34" charset="0"/>
              <a:cs typeface="Arial" pitchFamily="34" charset="0"/>
            </a:endParaRPr>
          </a:p>
        </p:txBody>
      </p:sp>
    </p:spTree>
  </p:cSld>
  <p:clrMapOvr>
    <a:masterClrMapping/>
  </p:clrMapOvr>
  <p:transition spd="slow">
    <p:cut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nodePh="1">
                                  <p:stCondLst>
                                    <p:cond delay="0"/>
                                  </p:stCondLst>
                                  <p:endCondLst>
                                    <p:cond evt="begin" delay="0">
                                      <p:tn val="5"/>
                                    </p:cond>
                                  </p:endCondLst>
                                  <p:childTnLst>
                                    <p:set>
                                      <p:cBhvr>
                                        <p:cTn id="6" dur="1" fill="hold">
                                          <p:stCondLst>
                                            <p:cond delay="0"/>
                                          </p:stCondLst>
                                        </p:cTn>
                                        <p:tgtEl>
                                          <p:spTgt spid="3074"/>
                                        </p:tgtEl>
                                        <p:attrNameLst>
                                          <p:attrName>style.visibility</p:attrName>
                                        </p:attrNameLst>
                                      </p:cBhvr>
                                      <p:to>
                                        <p:strVal val="visible"/>
                                      </p:to>
                                    </p:set>
                                    <p:animEffect transition="in" filter="dissolve">
                                      <p:cBhvr>
                                        <p:cTn id="7"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09082"/>
            <a:ext cx="9136063" cy="723275"/>
          </a:xfrm>
          <a:solidFill>
            <a:srgbClr val="0099FF"/>
          </a:solidFill>
        </p:spPr>
        <p:txBody>
          <a:bodyPr/>
          <a:lstStyle>
            <a:lvl1pPr>
              <a:defRPr>
                <a:solidFill>
                  <a:schemeClr val="bg1"/>
                </a:solidFill>
                <a:effectLst>
                  <a:outerShdw blurRad="38100" dist="38100" dir="2700000" algn="tl">
                    <a:srgbClr val="000000">
                      <a:alpha val="43137"/>
                    </a:srgb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b="0"/>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10"/>
          </p:nvPr>
        </p:nvSpPr>
        <p:spPr/>
        <p:txBody>
          <a:bodyPr/>
          <a:lstStyle>
            <a:lvl1pPr>
              <a:defRPr lang="en-US" sz="800" smtClean="0">
                <a:effectLst/>
              </a:defRPr>
            </a:lvl1pPr>
          </a:lstStyle>
          <a:p>
            <a:r>
              <a:rPr lang="en-US" dirty="0" smtClean="0"/>
              <a:t>© 2017 Cengage Learning. All Rights Reserved. May not be copied, scanned, or duplicated, in whole or in part, except for use as permitted in a license distributed with a certain product or service or otherwise on a password-protected website for classroom use. </a:t>
            </a:r>
            <a:endParaRPr lang="en-US" dirty="0"/>
          </a:p>
        </p:txBody>
      </p:sp>
      <p:sp>
        <p:nvSpPr>
          <p:cNvPr id="5" name="Slide Number Placeholder 4"/>
          <p:cNvSpPr>
            <a:spLocks noGrp="1"/>
          </p:cNvSpPr>
          <p:nvPr>
            <p:ph type="sldNum" sz="quarter" idx="11"/>
          </p:nvPr>
        </p:nvSpPr>
        <p:spPr/>
        <p:txBody>
          <a:bodyPr/>
          <a:lstStyle>
            <a:lvl1pPr>
              <a:defRPr/>
            </a:lvl1pPr>
          </a:lstStyle>
          <a:p>
            <a:r>
              <a:rPr lang="en-US" dirty="0"/>
              <a:t>1–</a:t>
            </a:r>
            <a:fld id="{156F8987-C48D-417D-AE86-78121009D989}" type="slidenum">
              <a:rPr lang="en-US"/>
              <a:pPr/>
              <a:t>‹#›</a:t>
            </a:fld>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7051322"/>
      </p:ext>
    </p:extLst>
  </p:cSld>
  <p:clrMapOvr>
    <a:masterClrMapping/>
  </p:clrMapOvr>
  <p:transition spd="slow">
    <p:cut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113" y="309082"/>
            <a:ext cx="9124950" cy="723275"/>
          </a:xfrm>
          <a:solidFill>
            <a:srgbClr val="0099FF"/>
          </a:solidFill>
          <a:ln>
            <a:noFill/>
          </a:ln>
          <a:effectLst/>
          <a:extLs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lgn="ctr">
                <a:solidFill>
                  <a:srgbClr val="3366CC"/>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107763" dir="2700000" algn="ctr" rotWithShape="0">
                    <a:schemeClr val="bg2">
                      <a:alpha val="50000"/>
                    </a:schemeClr>
                  </a:outerShdw>
                </a:effectLst>
              </a14:hiddenEffects>
            </a:ext>
          </a:extLst>
        </p:spPr>
        <p:txBody>
          <a:bodyPr vert="horz" wrap="square" lIns="91440" tIns="137160" rIns="91440" bIns="91440" numCol="1" anchor="ctr" anchorCtr="0" compatLnSpc="1">
            <a:prstTxWarp prst="textNoShape">
              <a:avLst/>
            </a:prstTxWarp>
            <a:spAutoFit/>
          </a:bodyPr>
          <a:lstStyle>
            <a:lvl1pPr>
              <a:defRPr lang="en-US">
                <a:solidFill>
                  <a:schemeClr val="bg1"/>
                </a:solidFill>
                <a:effectLst>
                  <a:outerShdw blurRad="38100" dist="38100" dir="2700000" algn="tl">
                    <a:srgbClr val="000000">
                      <a:alpha val="43137"/>
                    </a:srgbClr>
                  </a:outerShdw>
                </a:effectLst>
              </a:defRPr>
            </a:lvl1pPr>
          </a:lstStyle>
          <a:p>
            <a:pPr lvl="0"/>
            <a:r>
              <a:rPr lang="en-US" smtClean="0"/>
              <a:t>Click to edit Master title style</a:t>
            </a:r>
            <a:endParaRPr lang="en-US"/>
          </a:p>
        </p:txBody>
      </p:sp>
      <p:sp>
        <p:nvSpPr>
          <p:cNvPr id="3" name="Content Placeholder 2"/>
          <p:cNvSpPr>
            <a:spLocks noGrp="1"/>
          </p:cNvSpPr>
          <p:nvPr>
            <p:ph sz="half" idx="1"/>
          </p:nvPr>
        </p:nvSpPr>
        <p:spPr>
          <a:xfrm>
            <a:off x="447675" y="1219200"/>
            <a:ext cx="4038600" cy="5105400"/>
          </a:xfrm>
        </p:spPr>
        <p:txBody>
          <a:bodyPr/>
          <a:lstStyle>
            <a:lvl1pPr>
              <a:defRPr sz="2800" b="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38675" y="1219200"/>
            <a:ext cx="4038600" cy="5105400"/>
          </a:xfrm>
        </p:spPr>
        <p:txBody>
          <a:bodyPr/>
          <a:lstStyle>
            <a:lvl1pPr>
              <a:defRPr sz="2800" b="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p:txBody>
          <a:bodyPr/>
          <a:lstStyle>
            <a:lvl1pPr>
              <a:defRPr lang="en-US" sz="800" smtClean="0">
                <a:effectLst/>
              </a:defRPr>
            </a:lvl1pPr>
          </a:lstStyle>
          <a:p>
            <a:r>
              <a:rPr lang="en-US" dirty="0" smtClean="0"/>
              <a:t>© 2017 Cengage Learning. All Rights Reserved. May not be copied, scanned, or duplicated, in whole or in part, except for use as permitted in a license distributed with a certain product or service or otherwise on a password-protected website for classroom use. </a:t>
            </a:r>
            <a:endParaRPr lang="en-US" dirty="0"/>
          </a:p>
        </p:txBody>
      </p:sp>
      <p:sp>
        <p:nvSpPr>
          <p:cNvPr id="6" name="Slide Number Placeholder 5"/>
          <p:cNvSpPr>
            <a:spLocks noGrp="1"/>
          </p:cNvSpPr>
          <p:nvPr>
            <p:ph type="sldNum" sz="quarter" idx="11"/>
          </p:nvPr>
        </p:nvSpPr>
        <p:spPr/>
        <p:txBody>
          <a:bodyPr/>
          <a:lstStyle>
            <a:lvl1pPr>
              <a:defRPr/>
            </a:lvl1pPr>
          </a:lstStyle>
          <a:p>
            <a:r>
              <a:rPr lang="en-US" dirty="0"/>
              <a:t>1–</a:t>
            </a:r>
            <a:fld id="{8105C06C-4EDE-43D4-82B9-BB0630B55DC9}" type="slidenum">
              <a:rPr lang="en-US"/>
              <a:pPr/>
              <a:t>‹#›</a:t>
            </a:fld>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87095781"/>
      </p:ext>
    </p:extLst>
  </p:cSld>
  <p:clrMapOvr>
    <a:masterClrMapping/>
  </p:clrMapOvr>
  <p:transition spd="slow">
    <p:cut thruBlk="1"/>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484500"/>
            <a:ext cx="8229600" cy="723275"/>
          </a:xfrm>
          <a:solidFill>
            <a:srgbClr val="0099FF"/>
          </a:solidFill>
          <a:ln>
            <a:noFill/>
          </a:ln>
          <a:effectLst/>
          <a:extLs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lgn="ctr">
                <a:solidFill>
                  <a:srgbClr val="3366CC"/>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107763" dir="2700000" algn="ctr" rotWithShape="0">
                    <a:schemeClr val="bg2">
                      <a:alpha val="50000"/>
                    </a:schemeClr>
                  </a:outerShdw>
                </a:effectLst>
              </a14:hiddenEffects>
            </a:ext>
          </a:extLst>
        </p:spPr>
        <p:txBody>
          <a:bodyPr vert="horz" wrap="square" lIns="91440" tIns="137160" rIns="91440" bIns="91440" numCol="1" anchor="ctr" anchorCtr="0" compatLnSpc="1">
            <a:prstTxWarp prst="textNoShape">
              <a:avLst/>
            </a:prstTxWarp>
            <a:spAutoFit/>
          </a:bodyPr>
          <a:lstStyle>
            <a:lvl1pPr>
              <a:defRPr lang="en-US">
                <a:solidFill>
                  <a:schemeClr val="bg1"/>
                </a:solidFill>
                <a:effectLst>
                  <a:outerShdw blurRad="38100" dist="38100" dir="2700000" algn="tl">
                    <a:srgbClr val="000000">
                      <a:alpha val="43137"/>
                    </a:srgbClr>
                  </a:outerShdw>
                </a:effectLst>
              </a:defRPr>
            </a:lvl1pPr>
          </a:lstStyle>
          <a:p>
            <a:pPr lvl="0"/>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p:txBody>
          <a:bodyPr/>
          <a:lstStyle>
            <a:lvl1pPr>
              <a:defRPr lang="en-US" sz="800" smtClean="0">
                <a:effectLst/>
              </a:defRPr>
            </a:lvl1pPr>
          </a:lstStyle>
          <a:p>
            <a:r>
              <a:rPr lang="en-US" dirty="0" smtClean="0"/>
              <a:t>© 2017 Cengage Learning. All Rights Reserved. May not be copied, scanned, or duplicated, in whole or in part, except for use as permitted in a license distributed with a certain product or service or otherwise on a password-protected website for classroom use. </a:t>
            </a:r>
            <a:endParaRPr lang="en-US" dirty="0"/>
          </a:p>
        </p:txBody>
      </p:sp>
      <p:sp>
        <p:nvSpPr>
          <p:cNvPr id="8" name="Slide Number Placeholder 7"/>
          <p:cNvSpPr>
            <a:spLocks noGrp="1"/>
          </p:cNvSpPr>
          <p:nvPr>
            <p:ph type="sldNum" sz="quarter" idx="11"/>
          </p:nvPr>
        </p:nvSpPr>
        <p:spPr/>
        <p:txBody>
          <a:bodyPr/>
          <a:lstStyle>
            <a:lvl1pPr>
              <a:defRPr/>
            </a:lvl1pPr>
          </a:lstStyle>
          <a:p>
            <a:r>
              <a:rPr lang="en-US" dirty="0"/>
              <a:t>1–</a:t>
            </a:r>
            <a:fld id="{A066A2FD-288C-470D-A1B2-2086F2CEDC9D}" type="slidenum">
              <a:rPr lang="en-US"/>
              <a:pPr/>
              <a:t>‹#›</a:t>
            </a:fld>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67539627"/>
      </p:ext>
    </p:extLst>
  </p:cSld>
  <p:clrMapOvr>
    <a:masterClrMapping/>
  </p:clrMapOvr>
  <p:transition spd="slow">
    <p:cut thruBlk="1"/>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309082"/>
            <a:ext cx="9144000" cy="723275"/>
          </a:xfrm>
          <a:solidFill>
            <a:srgbClr val="0099FF"/>
          </a:solidFill>
          <a:ln>
            <a:noFill/>
          </a:ln>
          <a:effectLst/>
          <a:extLs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lgn="ctr">
                <a:solidFill>
                  <a:srgbClr val="3366CC"/>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107763" dir="2700000" algn="ctr" rotWithShape="0">
                    <a:schemeClr val="bg2">
                      <a:alpha val="50000"/>
                    </a:schemeClr>
                  </a:outerShdw>
                </a:effectLst>
              </a14:hiddenEffects>
            </a:ext>
          </a:extLst>
        </p:spPr>
        <p:txBody>
          <a:bodyPr vert="horz" wrap="square" lIns="91440" tIns="137160" rIns="91440" bIns="91440" numCol="1" anchor="ctr" anchorCtr="0" compatLnSpc="1">
            <a:prstTxWarp prst="textNoShape">
              <a:avLst/>
            </a:prstTxWarp>
            <a:spAutoFit/>
          </a:bodyPr>
          <a:lstStyle>
            <a:lvl1pPr>
              <a:defRPr lang="en-US">
                <a:solidFill>
                  <a:schemeClr val="bg1"/>
                </a:solidFill>
                <a:effectLst>
                  <a:outerShdw blurRad="38100" dist="38100" dir="2700000" algn="tl">
                    <a:srgbClr val="000000">
                      <a:alpha val="43137"/>
                    </a:srgbClr>
                  </a:outerShdw>
                </a:effectLst>
              </a:defRPr>
            </a:lvl1pPr>
          </a:lstStyle>
          <a:p>
            <a:pPr lvl="0"/>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lang="en-US" sz="800" smtClean="0">
                <a:effectLst/>
              </a:defRPr>
            </a:lvl1pPr>
          </a:lstStyle>
          <a:p>
            <a:r>
              <a:rPr lang="en-US" dirty="0" smtClean="0"/>
              <a:t>© 2017 Cengage Learning. All Rights Reserved. May not be copied, scanned, or duplicated, in whole or in part, except for use as permitted in a license distributed with a certain product or service or otherwise on a password-protected website for classroom use. </a:t>
            </a:r>
            <a:endParaRPr lang="en-US" dirty="0"/>
          </a:p>
        </p:txBody>
      </p:sp>
      <p:sp>
        <p:nvSpPr>
          <p:cNvPr id="4" name="Slide Number Placeholder 3"/>
          <p:cNvSpPr>
            <a:spLocks noGrp="1"/>
          </p:cNvSpPr>
          <p:nvPr>
            <p:ph type="sldNum" sz="quarter" idx="11"/>
          </p:nvPr>
        </p:nvSpPr>
        <p:spPr/>
        <p:txBody>
          <a:bodyPr/>
          <a:lstStyle>
            <a:lvl1pPr>
              <a:defRPr/>
            </a:lvl1pPr>
          </a:lstStyle>
          <a:p>
            <a:r>
              <a:rPr lang="en-US" dirty="0"/>
              <a:t>1–</a:t>
            </a:r>
            <a:fld id="{467DFD78-64C8-4D9C-B2D1-5BB4064A5566}" type="slidenum">
              <a:rPr lang="en-US"/>
              <a:pPr/>
              <a:t>‹#›</a:t>
            </a:fld>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57339409"/>
      </p:ext>
    </p:extLst>
  </p:cSld>
  <p:clrMapOvr>
    <a:masterClrMapping/>
  </p:clrMapOvr>
  <p:transition spd="slow">
    <p:cut thruBlk="1"/>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lang="en-US" sz="800" smtClean="0">
                <a:effectLst/>
              </a:defRPr>
            </a:lvl1pPr>
          </a:lstStyle>
          <a:p>
            <a:r>
              <a:rPr lang="en-US" dirty="0" smtClean="0"/>
              <a:t>© 2017 Cengage Learning. All Rights Reserved. May not be copied, scanned, or duplicated, in whole or in part, except for use as permitted in a license distributed with a certain product or service or otherwise on a password-protected website for classroom use. </a:t>
            </a:r>
            <a:endParaRPr lang="en-US" dirty="0"/>
          </a:p>
        </p:txBody>
      </p:sp>
      <p:sp>
        <p:nvSpPr>
          <p:cNvPr id="3" name="Slide Number Placeholder 2"/>
          <p:cNvSpPr>
            <a:spLocks noGrp="1"/>
          </p:cNvSpPr>
          <p:nvPr>
            <p:ph type="sldNum" sz="quarter" idx="11"/>
          </p:nvPr>
        </p:nvSpPr>
        <p:spPr/>
        <p:txBody>
          <a:bodyPr/>
          <a:lstStyle>
            <a:lvl1pPr>
              <a:defRPr/>
            </a:lvl1pPr>
          </a:lstStyle>
          <a:p>
            <a:r>
              <a:rPr lang="en-US" dirty="0"/>
              <a:t>1–</a:t>
            </a:r>
            <a:fld id="{5449EAA3-9B28-4735-9435-BD678C59D7BC}" type="slidenum">
              <a:rPr lang="en-US"/>
              <a:pPr/>
              <a:t>‹#›</a:t>
            </a:fld>
            <a:endParaRPr lang="en-US"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13303296"/>
      </p:ext>
    </p:extLst>
  </p:cSld>
  <p:clrMapOvr>
    <a:masterClrMapping/>
  </p:clrMapOvr>
  <p:transition spd="slow">
    <p:cut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Rectangle 2" descr="Slideheader01"/>
          <p:cNvSpPr>
            <a:spLocks noGrp="1" noChangeArrowheads="1"/>
          </p:cNvSpPr>
          <p:nvPr>
            <p:ph type="title"/>
          </p:nvPr>
        </p:nvSpPr>
        <p:spPr bwMode="blackWhite">
          <a:xfrm>
            <a:off x="0" y="309082"/>
            <a:ext cx="9144000" cy="723275"/>
          </a:xfrm>
          <a:prstGeom prst="rect">
            <a:avLst/>
          </a:prstGeom>
          <a:solidFill>
            <a:srgbClr val="0099FF"/>
          </a:solidFill>
          <a:ln>
            <a:noFill/>
          </a:ln>
          <a:effectLst/>
          <a:extLs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lgn="ctr">
                <a:solidFill>
                  <a:srgbClr val="3366CC"/>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107763" dir="2700000" algn="ctr" rotWithShape="0">
                    <a:schemeClr val="bg2">
                      <a:alpha val="50000"/>
                    </a:schemeClr>
                  </a:outerShdw>
                </a:effectLst>
              </a14:hiddenEffects>
            </a:ext>
          </a:extLst>
        </p:spPr>
        <p:txBody>
          <a:bodyPr vert="horz" wrap="square" lIns="91440" tIns="137160" rIns="91440" bIns="91440" numCol="1" anchor="ctr" anchorCtr="0" compatLnSpc="1">
            <a:prstTxWarp prst="textNoShape">
              <a:avLst/>
            </a:prstTxWarp>
            <a:spAutoFit/>
          </a:bodyPr>
          <a:lstStyle/>
          <a:p>
            <a:pPr lvl="0"/>
            <a:r>
              <a:rPr lang="en-US" smtClean="0"/>
              <a:t>Click to edit Master title style</a:t>
            </a:r>
            <a:endParaRPr lang="en-US" dirty="0" smtClean="0"/>
          </a:p>
        </p:txBody>
      </p:sp>
      <p:sp>
        <p:nvSpPr>
          <p:cNvPr id="1027" name="Rectangle 3"/>
          <p:cNvSpPr>
            <a:spLocks noGrp="1" noChangeArrowheads="1"/>
          </p:cNvSpPr>
          <p:nvPr>
            <p:ph type="body" idx="1"/>
          </p:nvPr>
        </p:nvSpPr>
        <p:spPr bwMode="auto">
          <a:xfrm>
            <a:off x="447675" y="1219200"/>
            <a:ext cx="8229600" cy="51054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031" name="Rectangle 7"/>
          <p:cNvSpPr>
            <a:spLocks noGrp="1" noChangeArrowheads="1"/>
          </p:cNvSpPr>
          <p:nvPr>
            <p:ph type="ftr" sz="quarter" idx="3"/>
          </p:nvPr>
        </p:nvSpPr>
        <p:spPr bwMode="auto">
          <a:xfrm>
            <a:off x="457200" y="6324600"/>
            <a:ext cx="6629400" cy="3810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0" tIns="45720" rIns="0" bIns="45720" numCol="1" anchor="b" anchorCtr="0" compatLnSpc="1">
            <a:prstTxWarp prst="textNoShape">
              <a:avLst/>
            </a:prstTxWarp>
          </a:bodyPr>
          <a:lstStyle>
            <a:lvl1pPr>
              <a:defRPr lang="en-US" sz="800" smtClean="0">
                <a:solidFill>
                  <a:schemeClr val="bg2"/>
                </a:solidFill>
                <a:effectLst/>
              </a:defRPr>
            </a:lvl1pPr>
          </a:lstStyle>
          <a:p>
            <a:r>
              <a:rPr lang="en-US" dirty="0" smtClean="0"/>
              <a:t>© 2017 Cengage Learning. All Rights Reserved. May not be copied, scanned, or duplicated, in whole or in part, except for use as permitted in a license distributed with a certain product or service or otherwise on a password-protected website for classroom use. </a:t>
            </a:r>
            <a:endParaRPr lang="en-US" dirty="0"/>
          </a:p>
        </p:txBody>
      </p:sp>
      <p:sp>
        <p:nvSpPr>
          <p:cNvPr id="1032" name="Rectangle 8"/>
          <p:cNvSpPr>
            <a:spLocks noGrp="1" noChangeArrowheads="1"/>
          </p:cNvSpPr>
          <p:nvPr>
            <p:ph type="sldNum" sz="quarter" idx="4"/>
          </p:nvPr>
        </p:nvSpPr>
        <p:spPr bwMode="auto">
          <a:xfrm>
            <a:off x="7381875" y="6477000"/>
            <a:ext cx="1295400" cy="228600"/>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0" tIns="45720" rIns="0" bIns="45720" numCol="1" anchor="b" anchorCtr="0" compatLnSpc="1">
            <a:prstTxWarp prst="textNoShape">
              <a:avLst/>
            </a:prstTxWarp>
          </a:bodyPr>
          <a:lstStyle>
            <a:lvl1pPr algn="r">
              <a:defRPr b="1">
                <a:solidFill>
                  <a:srgbClr val="0099CC"/>
                </a:solidFill>
                <a:cs typeface="Times New Roman" pitchFamily="18" charset="0"/>
              </a:defRPr>
            </a:lvl1pPr>
          </a:lstStyle>
          <a:p>
            <a:r>
              <a:rPr lang="en-US" dirty="0" smtClean="0"/>
              <a:t>1–</a:t>
            </a:r>
            <a:fld id="{8C9EAC4D-9B0D-4346-B6FA-F1AD9777C9E4}" type="slidenum">
              <a:rPr lang="en-US" smtClean="0">
                <a:cs typeface="+mn-cs"/>
              </a:rPr>
              <a:pPr/>
              <a:t>‹#›</a:t>
            </a:fld>
            <a:endParaRPr lang="en-US" dirty="0">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transition spd="slow">
    <p:cut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wipe(left)">
                                      <p:cBhvr>
                                        <p:cTn id="7" dur="1000"/>
                                        <p:tgtEl>
                                          <p:spTgt spid="1027">
                                            <p:txEl>
                                              <p:pRg st="0" end="0"/>
                                            </p:txEl>
                                          </p:spTgt>
                                        </p:tgtEl>
                                      </p:cBhvr>
                                    </p:animEffect>
                                  </p:childTnLst>
                                </p:cTn>
                              </p:par>
                            </p:childTnLst>
                          </p:cTn>
                        </p:par>
                        <p:par>
                          <p:cTn id="8" fill="hold" nodeType="with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027">
                                            <p:txEl>
                                              <p:pRg st="1" end="1"/>
                                            </p:txEl>
                                          </p:spTgt>
                                        </p:tgtEl>
                                        <p:attrNameLst>
                                          <p:attrName>style.visibility</p:attrName>
                                        </p:attrNameLst>
                                      </p:cBhvr>
                                      <p:to>
                                        <p:strVal val="visible"/>
                                      </p:to>
                                    </p:set>
                                    <p:animEffect transition="in" filter="wipe(left)">
                                      <p:cBhvr>
                                        <p:cTn id="11" dur="1000"/>
                                        <p:tgtEl>
                                          <p:spTgt spid="1027">
                                            <p:txEl>
                                              <p:pRg st="1" end="1"/>
                                            </p:txEl>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027">
                                            <p:txEl>
                                              <p:pRg st="2" end="2"/>
                                            </p:txEl>
                                          </p:spTgt>
                                        </p:tgtEl>
                                        <p:attrNameLst>
                                          <p:attrName>style.visibility</p:attrName>
                                        </p:attrNameLst>
                                      </p:cBhvr>
                                      <p:to>
                                        <p:strVal val="visible"/>
                                      </p:to>
                                    </p:set>
                                    <p:animEffect transition="in" filter="wipe(left)">
                                      <p:cBhvr>
                                        <p:cTn id="15" dur="1000"/>
                                        <p:tgtEl>
                                          <p:spTgt spid="1027">
                                            <p:txEl>
                                              <p:pRg st="2" end="2"/>
                                            </p:txEl>
                                          </p:spTgt>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1027">
                                            <p:txEl>
                                              <p:pRg st="3" end="3"/>
                                            </p:txEl>
                                          </p:spTgt>
                                        </p:tgtEl>
                                        <p:attrNameLst>
                                          <p:attrName>style.visibility</p:attrName>
                                        </p:attrNameLst>
                                      </p:cBhvr>
                                      <p:to>
                                        <p:strVal val="visible"/>
                                      </p:to>
                                    </p:set>
                                    <p:animEffect transition="in" filter="wipe(left)">
                                      <p:cBhvr>
                                        <p:cTn id="19" dur="1000"/>
                                        <p:tgtEl>
                                          <p:spTgt spid="1027">
                                            <p:txEl>
                                              <p:pRg st="3" end="3"/>
                                            </p:txEl>
                                          </p:spTgt>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1027">
                                            <p:txEl>
                                              <p:pRg st="4" end="4"/>
                                            </p:txEl>
                                          </p:spTgt>
                                        </p:tgtEl>
                                        <p:attrNameLst>
                                          <p:attrName>style.visibility</p:attrName>
                                        </p:attrNameLst>
                                      </p:cBhvr>
                                      <p:to>
                                        <p:strVal val="visible"/>
                                      </p:to>
                                    </p:set>
                                    <p:animEffect transition="in" filter="wipe(left)">
                                      <p:cBhvr>
                                        <p:cTn id="23" dur="10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uiExpand="1" build="p">
        <p:tmplLst>
          <p:tmpl lvl="1">
            <p:tnLst>
              <p:par>
                <p:cTn presetID="22" presetClass="entr" presetSubtype="8"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wipe(left)">
                      <p:cBhvr>
                        <p:cTn dur="1000"/>
                        <p:tgtEl>
                          <p:spTgt spid="1027"/>
                        </p:tgtEl>
                      </p:cBhvr>
                    </p:animEffect>
                  </p:childTnLst>
                </p:cTn>
              </p:par>
            </p:tnLst>
          </p:tmpl>
          <p:tmpl lvl="2">
            <p:tnLst>
              <p:par>
                <p:cTn presetID="22" presetClass="entr" presetSubtype="8" fill="hold" nodeType="after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wipe(left)">
                      <p:cBhvr>
                        <p:cTn dur="1000"/>
                        <p:tgtEl>
                          <p:spTgt spid="1027"/>
                        </p:tgtEl>
                      </p:cBhvr>
                    </p:animEffect>
                  </p:childTnLst>
                </p:cTn>
              </p:par>
            </p:tnLst>
          </p:tmpl>
          <p:tmpl lvl="3">
            <p:tnLst>
              <p:par>
                <p:cTn presetID="22" presetClass="entr" presetSubtype="8" fill="hold" nodeType="after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wipe(left)">
                      <p:cBhvr>
                        <p:cTn dur="1000"/>
                        <p:tgtEl>
                          <p:spTgt spid="1027"/>
                        </p:tgtEl>
                      </p:cBhvr>
                    </p:animEffect>
                  </p:childTnLst>
                </p:cTn>
              </p:par>
            </p:tnLst>
          </p:tmpl>
          <p:tmpl lvl="4">
            <p:tnLst>
              <p:par>
                <p:cTn presetID="22" presetClass="entr" presetSubtype="8" fill="hold" nodeType="after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wipe(left)">
                      <p:cBhvr>
                        <p:cTn dur="1000"/>
                        <p:tgtEl>
                          <p:spTgt spid="1027"/>
                        </p:tgtEl>
                      </p:cBhvr>
                    </p:animEffect>
                  </p:childTnLst>
                </p:cTn>
              </p:par>
            </p:tnLst>
          </p:tmpl>
          <p:tmpl lvl="5">
            <p:tnLst>
              <p:par>
                <p:cTn presetID="22" presetClass="entr" presetSubtype="8" fill="hold" nodeType="after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wipe(left)">
                      <p:cBhvr>
                        <p:cTn dur="1000"/>
                        <p:tgtEl>
                          <p:spTgt spid="1027"/>
                        </p:tgtEl>
                      </p:cBhvr>
                    </p:animEffect>
                  </p:childTnLst>
                </p:cTn>
              </p:par>
            </p:tnLst>
          </p:tmpl>
        </p:tmplLst>
      </p:bldP>
    </p:bldLst>
  </p:timing>
  <p:hf hdr="0" dt="0"/>
  <p:txStyles>
    <p:titleStyle>
      <a:lvl1pPr marL="514350" algn="l" rtl="0" eaLnBrk="1" fontAlgn="base" hangingPunct="1">
        <a:spcBef>
          <a:spcPct val="0"/>
        </a:spcBef>
        <a:spcAft>
          <a:spcPct val="0"/>
        </a:spcAft>
        <a:defRPr lang="en-US" sz="3200" dirty="0" smtClean="0">
          <a:solidFill>
            <a:schemeClr val="bg1"/>
          </a:solidFill>
          <a:effectLst>
            <a:outerShdw blurRad="38100" dist="38100" dir="2700000" algn="tl">
              <a:srgbClr val="000000">
                <a:alpha val="43137"/>
              </a:srgbClr>
            </a:outerShdw>
          </a:effectLst>
          <a:latin typeface="+mj-lt"/>
          <a:ea typeface="+mj-ea"/>
          <a:cs typeface="+mj-cs"/>
        </a:defRPr>
      </a:lvl1pPr>
      <a:lvl2pPr marL="514350" algn="l" rtl="0" eaLnBrk="1" fontAlgn="base" hangingPunct="1">
        <a:spcBef>
          <a:spcPct val="0"/>
        </a:spcBef>
        <a:spcAft>
          <a:spcPct val="0"/>
        </a:spcAft>
        <a:defRPr sz="3200">
          <a:solidFill>
            <a:srgbClr val="336699"/>
          </a:solidFill>
          <a:effectLst>
            <a:outerShdw blurRad="38100" dist="38100" dir="2700000" algn="tl">
              <a:srgbClr val="C0C0C0"/>
            </a:outerShdw>
          </a:effectLst>
          <a:latin typeface="Tahoma" pitchFamily="34" charset="0"/>
        </a:defRPr>
      </a:lvl2pPr>
      <a:lvl3pPr marL="514350" algn="l" rtl="0" eaLnBrk="1" fontAlgn="base" hangingPunct="1">
        <a:spcBef>
          <a:spcPct val="0"/>
        </a:spcBef>
        <a:spcAft>
          <a:spcPct val="0"/>
        </a:spcAft>
        <a:defRPr sz="3200">
          <a:solidFill>
            <a:srgbClr val="336699"/>
          </a:solidFill>
          <a:effectLst>
            <a:outerShdw blurRad="38100" dist="38100" dir="2700000" algn="tl">
              <a:srgbClr val="C0C0C0"/>
            </a:outerShdw>
          </a:effectLst>
          <a:latin typeface="Tahoma" pitchFamily="34" charset="0"/>
        </a:defRPr>
      </a:lvl3pPr>
      <a:lvl4pPr marL="514350" algn="l" rtl="0" eaLnBrk="1" fontAlgn="base" hangingPunct="1">
        <a:spcBef>
          <a:spcPct val="0"/>
        </a:spcBef>
        <a:spcAft>
          <a:spcPct val="0"/>
        </a:spcAft>
        <a:defRPr sz="3200">
          <a:solidFill>
            <a:srgbClr val="336699"/>
          </a:solidFill>
          <a:effectLst>
            <a:outerShdw blurRad="38100" dist="38100" dir="2700000" algn="tl">
              <a:srgbClr val="C0C0C0"/>
            </a:outerShdw>
          </a:effectLst>
          <a:latin typeface="Tahoma" pitchFamily="34" charset="0"/>
        </a:defRPr>
      </a:lvl4pPr>
      <a:lvl5pPr marL="514350" algn="l" rtl="0" eaLnBrk="1" fontAlgn="base" hangingPunct="1">
        <a:spcBef>
          <a:spcPct val="0"/>
        </a:spcBef>
        <a:spcAft>
          <a:spcPct val="0"/>
        </a:spcAft>
        <a:defRPr sz="3200">
          <a:solidFill>
            <a:srgbClr val="336699"/>
          </a:solidFill>
          <a:effectLst>
            <a:outerShdw blurRad="38100" dist="38100" dir="2700000" algn="tl">
              <a:srgbClr val="C0C0C0"/>
            </a:outerShdw>
          </a:effectLst>
          <a:latin typeface="Tahoma" pitchFamily="34" charset="0"/>
        </a:defRPr>
      </a:lvl5pPr>
      <a:lvl6pPr marL="971550" algn="l" rtl="0" eaLnBrk="1" fontAlgn="base" hangingPunct="1">
        <a:spcBef>
          <a:spcPct val="0"/>
        </a:spcBef>
        <a:spcAft>
          <a:spcPct val="0"/>
        </a:spcAft>
        <a:defRPr sz="3200">
          <a:solidFill>
            <a:srgbClr val="336699"/>
          </a:solidFill>
          <a:effectLst>
            <a:outerShdw blurRad="38100" dist="38100" dir="2700000" algn="tl">
              <a:srgbClr val="C0C0C0"/>
            </a:outerShdw>
          </a:effectLst>
          <a:latin typeface="Tahoma" pitchFamily="34" charset="0"/>
        </a:defRPr>
      </a:lvl6pPr>
      <a:lvl7pPr marL="1428750" algn="l" rtl="0" eaLnBrk="1" fontAlgn="base" hangingPunct="1">
        <a:spcBef>
          <a:spcPct val="0"/>
        </a:spcBef>
        <a:spcAft>
          <a:spcPct val="0"/>
        </a:spcAft>
        <a:defRPr sz="3200">
          <a:solidFill>
            <a:srgbClr val="336699"/>
          </a:solidFill>
          <a:effectLst>
            <a:outerShdw blurRad="38100" dist="38100" dir="2700000" algn="tl">
              <a:srgbClr val="C0C0C0"/>
            </a:outerShdw>
          </a:effectLst>
          <a:latin typeface="Tahoma" pitchFamily="34" charset="0"/>
        </a:defRPr>
      </a:lvl7pPr>
      <a:lvl8pPr marL="1885950" algn="l" rtl="0" eaLnBrk="1" fontAlgn="base" hangingPunct="1">
        <a:spcBef>
          <a:spcPct val="0"/>
        </a:spcBef>
        <a:spcAft>
          <a:spcPct val="0"/>
        </a:spcAft>
        <a:defRPr sz="3200">
          <a:solidFill>
            <a:srgbClr val="336699"/>
          </a:solidFill>
          <a:effectLst>
            <a:outerShdw blurRad="38100" dist="38100" dir="2700000" algn="tl">
              <a:srgbClr val="C0C0C0"/>
            </a:outerShdw>
          </a:effectLst>
          <a:latin typeface="Tahoma" pitchFamily="34" charset="0"/>
        </a:defRPr>
      </a:lvl8pPr>
      <a:lvl9pPr marL="2343150" algn="l" rtl="0" eaLnBrk="1" fontAlgn="base" hangingPunct="1">
        <a:spcBef>
          <a:spcPct val="0"/>
        </a:spcBef>
        <a:spcAft>
          <a:spcPct val="0"/>
        </a:spcAft>
        <a:defRPr sz="3200">
          <a:solidFill>
            <a:srgbClr val="336699"/>
          </a:solidFill>
          <a:effectLst>
            <a:outerShdw blurRad="38100" dist="38100" dir="2700000" algn="tl">
              <a:srgbClr val="C0C0C0"/>
            </a:outerShdw>
          </a:effectLst>
          <a:latin typeface="Tahoma" pitchFamily="34" charset="0"/>
        </a:defRPr>
      </a:lvl9pPr>
    </p:titleStyle>
    <p:bodyStyle>
      <a:lvl1pPr marL="231775" indent="-231775" algn="l" rtl="0" eaLnBrk="1" fontAlgn="base" hangingPunct="1">
        <a:spcBef>
          <a:spcPct val="20000"/>
        </a:spcBef>
        <a:spcAft>
          <a:spcPct val="0"/>
        </a:spcAft>
        <a:buClr>
          <a:srgbClr val="336699"/>
        </a:buClr>
        <a:buSzPct val="85000"/>
        <a:buChar char="•"/>
        <a:defRPr sz="2800" b="1">
          <a:solidFill>
            <a:srgbClr val="336699"/>
          </a:solidFill>
          <a:effectLst/>
          <a:latin typeface="Arial" panose="020B0604020202020204" pitchFamily="34" charset="0"/>
          <a:ea typeface="+mn-ea"/>
          <a:cs typeface="Arial" panose="020B0604020202020204" pitchFamily="34" charset="0"/>
        </a:defRPr>
      </a:lvl1pPr>
      <a:lvl2pPr marL="688975" indent="-287338" algn="l" rtl="0" eaLnBrk="1" fontAlgn="base" hangingPunct="1">
        <a:spcBef>
          <a:spcPct val="20000"/>
        </a:spcBef>
        <a:spcAft>
          <a:spcPct val="0"/>
        </a:spcAft>
        <a:buSzPct val="80000"/>
        <a:buFont typeface="Wingdings" pitchFamily="2" charset="2"/>
        <a:buChar char="Ø"/>
        <a:defRPr sz="2400">
          <a:solidFill>
            <a:srgbClr val="996600"/>
          </a:solidFill>
          <a:effectLst/>
          <a:latin typeface="Arial" charset="0"/>
        </a:defRPr>
      </a:lvl2pPr>
      <a:lvl3pPr marL="1082675" indent="-223838" algn="l" rtl="0" eaLnBrk="1" fontAlgn="base" hangingPunct="1">
        <a:spcBef>
          <a:spcPct val="20000"/>
        </a:spcBef>
        <a:spcAft>
          <a:spcPct val="0"/>
        </a:spcAft>
        <a:buChar char="•"/>
        <a:defRPr sz="2000">
          <a:solidFill>
            <a:srgbClr val="CC6600"/>
          </a:solidFill>
          <a:effectLst/>
          <a:latin typeface="Arial" charset="0"/>
        </a:defRPr>
      </a:lvl3pPr>
      <a:lvl4pPr marL="1539875" indent="-223838" algn="l" rtl="0" eaLnBrk="1" fontAlgn="base" hangingPunct="1">
        <a:spcBef>
          <a:spcPct val="20000"/>
        </a:spcBef>
        <a:spcAft>
          <a:spcPct val="0"/>
        </a:spcAft>
        <a:buChar char="–"/>
        <a:defRPr sz="2000">
          <a:solidFill>
            <a:schemeClr val="tx1"/>
          </a:solidFill>
          <a:effectLst/>
          <a:latin typeface="Arial" charset="0"/>
        </a:defRPr>
      </a:lvl4pPr>
      <a:lvl5pPr marL="2057400" indent="-228600" algn="l" rtl="0" eaLnBrk="1" fontAlgn="base" hangingPunct="1">
        <a:spcBef>
          <a:spcPct val="20000"/>
        </a:spcBef>
        <a:spcAft>
          <a:spcPct val="0"/>
        </a:spcAft>
        <a:buChar char="»"/>
        <a:defRPr sz="2000" b="0">
          <a:solidFill>
            <a:schemeClr val="tx1"/>
          </a:solidFill>
          <a:effectLst/>
          <a:latin typeface="Arial" charset="0"/>
        </a:defRPr>
      </a:lvl5pPr>
      <a:lvl6pPr marL="2514600" indent="-228600" algn="l" rtl="0" eaLnBrk="1" fontAlgn="base" hangingPunct="1">
        <a:spcBef>
          <a:spcPct val="20000"/>
        </a:spcBef>
        <a:spcAft>
          <a:spcPct val="0"/>
        </a:spcAft>
        <a:buChar char="»"/>
        <a:defRPr sz="2000">
          <a:solidFill>
            <a:schemeClr val="tx1"/>
          </a:solidFill>
          <a:effectLst>
            <a:outerShdw blurRad="38100" dist="38100" dir="2700000" algn="tl">
              <a:srgbClr val="C0C0C0"/>
            </a:outerShdw>
          </a:effectLst>
          <a:latin typeface="Arial" charset="0"/>
        </a:defRPr>
      </a:lvl6pPr>
      <a:lvl7pPr marL="2971800" indent="-228600" algn="l" rtl="0" eaLnBrk="1" fontAlgn="base" hangingPunct="1">
        <a:spcBef>
          <a:spcPct val="20000"/>
        </a:spcBef>
        <a:spcAft>
          <a:spcPct val="0"/>
        </a:spcAft>
        <a:buChar char="»"/>
        <a:defRPr sz="2000">
          <a:solidFill>
            <a:schemeClr val="tx1"/>
          </a:solidFill>
          <a:effectLst>
            <a:outerShdw blurRad="38100" dist="38100" dir="2700000" algn="tl">
              <a:srgbClr val="C0C0C0"/>
            </a:outerShdw>
          </a:effectLst>
          <a:latin typeface="Arial" charset="0"/>
        </a:defRPr>
      </a:lvl7pPr>
      <a:lvl8pPr marL="3429000" indent="-228600" algn="l" rtl="0" eaLnBrk="1" fontAlgn="base" hangingPunct="1">
        <a:spcBef>
          <a:spcPct val="20000"/>
        </a:spcBef>
        <a:spcAft>
          <a:spcPct val="0"/>
        </a:spcAft>
        <a:buChar char="»"/>
        <a:defRPr sz="2000">
          <a:solidFill>
            <a:schemeClr val="tx1"/>
          </a:solidFill>
          <a:effectLst>
            <a:outerShdw blurRad="38100" dist="38100" dir="2700000" algn="tl">
              <a:srgbClr val="C0C0C0"/>
            </a:outerShdw>
          </a:effectLst>
          <a:latin typeface="Arial" charset="0"/>
        </a:defRPr>
      </a:lvl8pPr>
      <a:lvl9pPr marL="3886200" indent="-228600" algn="l" rtl="0" eaLnBrk="1" fontAlgn="base" hangingPunct="1">
        <a:spcBef>
          <a:spcPct val="20000"/>
        </a:spcBef>
        <a:spcAft>
          <a:spcPct val="0"/>
        </a:spcAft>
        <a:buChar char="»"/>
        <a:defRPr sz="2000">
          <a:solidFill>
            <a:schemeClr val="tx1"/>
          </a:solidFill>
          <a:effectLst>
            <a:outerShdw blurRad="38100" dist="38100" dir="2700000" algn="tl">
              <a:srgbClr val="C0C0C0"/>
            </a:outerShdw>
          </a:effectLst>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jpeg"/><Relationship Id="rId3" Type="http://schemas.openxmlformats.org/officeDocument/2006/relationships/image" Target="../media/image1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1.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Layout" Target="../slideLayouts/slideLayout5.xml"/><Relationship Id="rId2"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5029200" y="3048000"/>
            <a:ext cx="4038600" cy="1384995"/>
          </a:xfrm>
        </p:spPr>
        <p:txBody>
          <a:bodyPr/>
          <a:lstStyle/>
          <a:p>
            <a:r>
              <a:rPr lang="en-US" dirty="0" smtClean="0"/>
              <a:t>Marketing Challenges for Entrepreneurial Ventures</a:t>
            </a:r>
            <a:endParaRPr lang="en-US" dirty="0"/>
          </a:p>
        </p:txBody>
      </p:sp>
      <p:sp>
        <p:nvSpPr>
          <p:cNvPr id="3" name="Footer Placeholder 2"/>
          <p:cNvSpPr>
            <a:spLocks noGrp="1"/>
          </p:cNvSpPr>
          <p:nvPr>
            <p:ph type="ftr" sz="quarter" idx="3"/>
          </p:nvPr>
        </p:nvSpPr>
        <p:spPr>
          <a:xfrm>
            <a:off x="4876801" y="6367046"/>
            <a:ext cx="4190999" cy="338554"/>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61166038"/>
      </p:ext>
    </p:extLst>
  </p:cSld>
  <p:clrMapOvr>
    <a:masterClrMapping/>
  </p:clrMapOvr>
  <p:transition spd="slow">
    <p:cut thruBlk="1"/>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a:t>10–</a:t>
            </a:r>
            <a:fld id="{5AA67058-CF01-4D00-B8A9-9398F9188325}" type="slidenum">
              <a:rPr lang="en-US"/>
              <a:pPr/>
              <a:t>10</a:t>
            </a:fld>
            <a:endParaRPr lang="en-US"/>
          </a:p>
        </p:txBody>
      </p:sp>
      <p:sp>
        <p:nvSpPr>
          <p:cNvPr id="1157124" name="Rectangle 4" descr="Slideheader01"/>
          <p:cNvSpPr>
            <a:spLocks noGrp="1" noChangeArrowheads="1"/>
          </p:cNvSpPr>
          <p:nvPr>
            <p:ph type="title"/>
          </p:nvPr>
        </p:nvSpPr>
        <p:spPr>
          <a:xfrm>
            <a:off x="0" y="203200"/>
            <a:ext cx="9136063" cy="1203325"/>
          </a:xfrm>
        </p:spPr>
        <p:txBody>
          <a:bodyPr/>
          <a:lstStyle/>
          <a:p>
            <a:r>
              <a:rPr lang="en-US" dirty="0"/>
              <a:t>Developing an Information-Gathering Instrument</a:t>
            </a:r>
          </a:p>
        </p:txBody>
      </p:sp>
      <p:sp>
        <p:nvSpPr>
          <p:cNvPr id="1157125" name="Rectangle 5"/>
          <p:cNvSpPr>
            <a:spLocks noGrp="1" noChangeArrowheads="1"/>
          </p:cNvSpPr>
          <p:nvPr>
            <p:ph type="body" idx="1"/>
          </p:nvPr>
        </p:nvSpPr>
        <p:spPr>
          <a:xfrm>
            <a:off x="685800" y="1600200"/>
            <a:ext cx="8382000" cy="4648200"/>
          </a:xfrm>
        </p:spPr>
        <p:txBody>
          <a:bodyPr/>
          <a:lstStyle/>
          <a:p>
            <a:pPr>
              <a:spcBef>
                <a:spcPct val="25000"/>
              </a:spcBef>
            </a:pPr>
            <a:r>
              <a:rPr lang="en-US" sz="2300" dirty="0"/>
              <a:t>Make sure each question pertains to a specific </a:t>
            </a:r>
            <a:r>
              <a:rPr lang="en-US" sz="2300" dirty="0" smtClean="0"/>
              <a:t/>
            </a:r>
            <a:br>
              <a:rPr lang="en-US" sz="2300" dirty="0" smtClean="0"/>
            </a:br>
            <a:r>
              <a:rPr lang="en-US" sz="2300" dirty="0" smtClean="0"/>
              <a:t>objective that is in </a:t>
            </a:r>
            <a:r>
              <a:rPr lang="en-US" sz="2300" dirty="0"/>
              <a:t>line with the purpose of the study.</a:t>
            </a:r>
          </a:p>
          <a:p>
            <a:pPr>
              <a:spcBef>
                <a:spcPct val="25000"/>
              </a:spcBef>
            </a:pPr>
            <a:r>
              <a:rPr lang="en-US" sz="2300" dirty="0"/>
              <a:t>Place simple questions first and difficult-to-answer questions later in the questionnaire.</a:t>
            </a:r>
            <a:endParaRPr lang="en-US" sz="2300" dirty="0" smtClean="0"/>
          </a:p>
          <a:p>
            <a:pPr>
              <a:spcBef>
                <a:spcPct val="25000"/>
              </a:spcBef>
            </a:pPr>
            <a:r>
              <a:rPr lang="en-US" sz="2300" dirty="0" smtClean="0"/>
              <a:t>Avoid leading and biased questions.</a:t>
            </a:r>
          </a:p>
          <a:p>
            <a:pPr>
              <a:spcBef>
                <a:spcPct val="25000"/>
              </a:spcBef>
            </a:pPr>
            <a:r>
              <a:rPr lang="en-US" sz="2300" dirty="0" smtClean="0"/>
              <a:t>Ask yourself: </a:t>
            </a:r>
            <a:r>
              <a:rPr lang="en-US" sz="2300" dirty="0"/>
              <a:t>“How could this question be misinterpreted?” Reword questions</a:t>
            </a:r>
            <a:r>
              <a:rPr lang="en-US" sz="2300" dirty="0" smtClean="0"/>
              <a:t> to avoid </a:t>
            </a:r>
            <a:r>
              <a:rPr lang="en-US" sz="2300" dirty="0"/>
              <a:t>misunderstanding.</a:t>
            </a:r>
            <a:endParaRPr lang="en-US" sz="2300" dirty="0" smtClean="0"/>
          </a:p>
          <a:p>
            <a:pPr>
              <a:spcBef>
                <a:spcPct val="25000"/>
              </a:spcBef>
            </a:pPr>
            <a:r>
              <a:rPr lang="en-US" sz="2300" dirty="0" smtClean="0"/>
              <a:t>Give </a:t>
            </a:r>
            <a:r>
              <a:rPr lang="en-US" sz="2300" dirty="0"/>
              <a:t>concise but not complete directions in the</a:t>
            </a:r>
            <a:r>
              <a:rPr lang="en-US" sz="2300" dirty="0" smtClean="0"/>
              <a:t> </a:t>
            </a:r>
            <a:br>
              <a:rPr lang="en-US" sz="2300" dirty="0" smtClean="0"/>
            </a:br>
            <a:r>
              <a:rPr lang="en-US" sz="2300" dirty="0" smtClean="0"/>
              <a:t>questionnaire</a:t>
            </a:r>
            <a:r>
              <a:rPr lang="en-US" sz="2300" dirty="0"/>
              <a:t>.</a:t>
            </a:r>
          </a:p>
          <a:p>
            <a:pPr>
              <a:spcBef>
                <a:spcPct val="25000"/>
              </a:spcBef>
            </a:pPr>
            <a:r>
              <a:rPr lang="en-US" sz="2300" dirty="0"/>
              <a:t>Use scaled questions rather than simple yes/no </a:t>
            </a:r>
            <a:r>
              <a:rPr lang="en-US" sz="2300" dirty="0" smtClean="0"/>
              <a:t>questions </a:t>
            </a:r>
            <a:br>
              <a:rPr lang="en-US" sz="2300" dirty="0" smtClean="0"/>
            </a:br>
            <a:r>
              <a:rPr lang="en-US" sz="2300" dirty="0" smtClean="0"/>
              <a:t>to measure intensity of an attitude or frequency of an experience.</a:t>
            </a:r>
            <a:endParaRPr lang="en-US" sz="2300" dirty="0"/>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00357619"/>
      </p:ext>
    </p:extLst>
  </p:cSld>
  <p:clrMapOvr>
    <a:masterClrMapping/>
  </p:clrMapOvr>
  <p:transition spd="slow">
    <p:cut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38280"/>
            <a:ext cx="9144000" cy="1215717"/>
          </a:xfrm>
        </p:spPr>
        <p:txBody>
          <a:bodyPr/>
          <a:lstStyle/>
          <a:p>
            <a:r>
              <a:rPr lang="en-US" dirty="0"/>
              <a:t>Quantitative versus Qualitative </a:t>
            </a:r>
            <a:r>
              <a:rPr lang="en-US" dirty="0" smtClean="0"/>
              <a:t/>
            </a:r>
            <a:br>
              <a:rPr lang="en-US" dirty="0" smtClean="0"/>
            </a:br>
            <a:r>
              <a:rPr lang="en-US" dirty="0" smtClean="0"/>
              <a:t>Marketing </a:t>
            </a:r>
            <a:r>
              <a:rPr lang="en-US" dirty="0"/>
              <a:t>Research</a:t>
            </a:r>
          </a:p>
        </p:txBody>
      </p:sp>
      <p:sp>
        <p:nvSpPr>
          <p:cNvPr id="7" name="Content Placeholder 6"/>
          <p:cNvSpPr>
            <a:spLocks noGrp="1"/>
          </p:cNvSpPr>
          <p:nvPr>
            <p:ph sz="half" idx="2"/>
          </p:nvPr>
        </p:nvSpPr>
        <p:spPr>
          <a:xfrm>
            <a:off x="457200" y="1600200"/>
            <a:ext cx="4040188" cy="4525963"/>
          </a:xfrm>
        </p:spPr>
        <p:txBody>
          <a:bodyPr/>
          <a:lstStyle/>
          <a:p>
            <a:r>
              <a:rPr lang="en-US" dirty="0"/>
              <a:t>Quantitative </a:t>
            </a:r>
            <a:r>
              <a:rPr lang="en-US" dirty="0" smtClean="0"/>
              <a:t>Research</a:t>
            </a:r>
          </a:p>
          <a:p>
            <a:pPr marL="509588" lvl="1" indent="-276225"/>
            <a:r>
              <a:rPr lang="en-US" dirty="0" smtClean="0"/>
              <a:t>Involves </a:t>
            </a:r>
            <a:r>
              <a:rPr lang="en-US" dirty="0"/>
              <a:t>empirical assessments that work from numerical </a:t>
            </a:r>
            <a:r>
              <a:rPr lang="en-US" dirty="0" smtClean="0"/>
              <a:t>measurements and </a:t>
            </a:r>
            <a:r>
              <a:rPr lang="en-US" dirty="0"/>
              <a:t>analytical approaches to compare the </a:t>
            </a:r>
            <a:r>
              <a:rPr lang="en-US" dirty="0" smtClean="0"/>
              <a:t>results.</a:t>
            </a:r>
          </a:p>
          <a:p>
            <a:pPr marL="509588" lvl="1" indent="-276225"/>
            <a:r>
              <a:rPr lang="en-US" dirty="0" smtClean="0"/>
              <a:t>The </a:t>
            </a:r>
            <a:r>
              <a:rPr lang="en-US" dirty="0"/>
              <a:t>researcher </a:t>
            </a:r>
            <a:r>
              <a:rPr lang="en-US" dirty="0" smtClean="0"/>
              <a:t>is an </a:t>
            </a:r>
            <a:r>
              <a:rPr lang="en-US" dirty="0"/>
              <a:t>uninvolved observer so that the results are “objective</a:t>
            </a:r>
            <a:r>
              <a:rPr lang="en-US" dirty="0" smtClean="0"/>
              <a:t>.”</a:t>
            </a:r>
          </a:p>
          <a:p>
            <a:pPr marL="509588" lvl="1" indent="-276225"/>
            <a:r>
              <a:rPr lang="en-US" dirty="0" smtClean="0"/>
              <a:t>Requires larger samples to </a:t>
            </a:r>
            <a:r>
              <a:rPr lang="en-US" dirty="0"/>
              <a:t>be able to perform the statistical </a:t>
            </a:r>
            <a:r>
              <a:rPr lang="en-US" dirty="0" smtClean="0"/>
              <a:t>analyses.</a:t>
            </a:r>
            <a:endParaRPr lang="en-US" dirty="0"/>
          </a:p>
        </p:txBody>
      </p:sp>
      <p:sp>
        <p:nvSpPr>
          <p:cNvPr id="9" name="Content Placeholder 8"/>
          <p:cNvSpPr>
            <a:spLocks noGrp="1"/>
          </p:cNvSpPr>
          <p:nvPr>
            <p:ph sz="quarter" idx="4"/>
          </p:nvPr>
        </p:nvSpPr>
        <p:spPr>
          <a:xfrm>
            <a:off x="4645025" y="1600200"/>
            <a:ext cx="4041775" cy="4525963"/>
          </a:xfrm>
        </p:spPr>
        <p:txBody>
          <a:bodyPr/>
          <a:lstStyle/>
          <a:p>
            <a:r>
              <a:rPr lang="en-US" dirty="0"/>
              <a:t>Qualitative research</a:t>
            </a:r>
          </a:p>
          <a:p>
            <a:pPr lvl="1"/>
            <a:r>
              <a:rPr lang="en-US" dirty="0" smtClean="0"/>
              <a:t>Requires smaller sample </a:t>
            </a:r>
            <a:r>
              <a:rPr lang="en-US" dirty="0"/>
              <a:t>size as it involves the researcher into the process and is able </a:t>
            </a:r>
            <a:r>
              <a:rPr lang="en-US" dirty="0" smtClean="0"/>
              <a:t>to delve </a:t>
            </a:r>
            <a:r>
              <a:rPr lang="en-US" dirty="0"/>
              <a:t>deeper into the questions with the respondents</a:t>
            </a:r>
            <a:r>
              <a:rPr lang="en-US" dirty="0" smtClean="0"/>
              <a:t>.</a:t>
            </a:r>
          </a:p>
          <a:p>
            <a:pPr lvl="1"/>
            <a:r>
              <a:rPr lang="en-US" dirty="0" smtClean="0"/>
              <a:t>Relies </a:t>
            </a:r>
            <a:r>
              <a:rPr lang="en-US" dirty="0"/>
              <a:t>less on </a:t>
            </a:r>
            <a:r>
              <a:rPr lang="en-US" dirty="0" smtClean="0"/>
              <a:t>analytical testing</a:t>
            </a:r>
            <a:r>
              <a:rPr lang="en-US" dirty="0"/>
              <a:t>, and the researcher is engaged in the process, the results are </a:t>
            </a:r>
            <a:r>
              <a:rPr lang="en-US" dirty="0" smtClean="0"/>
              <a:t>considered “</a:t>
            </a:r>
            <a:r>
              <a:rPr lang="en-US" dirty="0"/>
              <a:t>subjective</a:t>
            </a:r>
            <a:r>
              <a:rPr lang="en-US" dirty="0" smtClean="0"/>
              <a:t>.”</a:t>
            </a:r>
            <a:endParaRPr lang="en-US" dirty="0"/>
          </a:p>
        </p:txBody>
      </p:sp>
      <p:sp>
        <p:nvSpPr>
          <p:cNvPr id="5" name="Slide Number Placeholder 4"/>
          <p:cNvSpPr>
            <a:spLocks noGrp="1"/>
          </p:cNvSpPr>
          <p:nvPr>
            <p:ph type="sldNum" sz="quarter" idx="11"/>
          </p:nvPr>
        </p:nvSpPr>
        <p:spPr/>
        <p:txBody>
          <a:bodyPr/>
          <a:lstStyle/>
          <a:p>
            <a:r>
              <a:rPr lang="en-US" smtClean="0"/>
              <a:t>10–</a:t>
            </a:r>
            <a:fld id="{9DAC87E6-52C6-494E-A0BF-81BB0645A7B2}" type="slidenum">
              <a:rPr lang="en-US" smtClean="0"/>
              <a:pPr/>
              <a:t>11</a:t>
            </a:fld>
            <a:endParaRPr lang="en-US"/>
          </a:p>
        </p:txBody>
      </p:sp>
      <p:sp>
        <p:nvSpPr>
          <p:cNvPr id="8"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38910577"/>
      </p:ext>
    </p:extLst>
  </p:cSld>
  <p:clrMapOvr>
    <a:masterClrMapping/>
  </p:clrMapOvr>
  <p:transition spd="slow">
    <p:cut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 name="Slide Number Placeholder 3"/>
          <p:cNvSpPr>
            <a:spLocks noGrp="1"/>
          </p:cNvSpPr>
          <p:nvPr>
            <p:ph type="sldNum" sz="quarter" idx="11"/>
          </p:nvPr>
        </p:nvSpPr>
        <p:spPr/>
        <p:txBody>
          <a:bodyPr/>
          <a:lstStyle/>
          <a:p>
            <a:r>
              <a:rPr lang="en-US"/>
              <a:t>10–</a:t>
            </a:r>
            <a:fld id="{DB11B9B3-EDA0-4938-A36D-C7C302822DE0}" type="slidenum">
              <a:rPr lang="en-US"/>
              <a:pPr/>
              <a:t>12</a:t>
            </a:fld>
            <a:endParaRPr lang="en-US"/>
          </a:p>
        </p:txBody>
      </p:sp>
      <p:sp>
        <p:nvSpPr>
          <p:cNvPr id="274434" name="Rectangle 2"/>
          <p:cNvSpPr>
            <a:spLocks noGrp="1" noChangeArrowheads="1"/>
          </p:cNvSpPr>
          <p:nvPr>
            <p:ph type="title"/>
          </p:nvPr>
        </p:nvSpPr>
        <p:spPr>
          <a:xfrm>
            <a:off x="295275" y="304800"/>
            <a:ext cx="8534400" cy="457200"/>
          </a:xfrm>
          <a:blipFill dpi="0" rotWithShape="1">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a:blipFill>
          <a:ln/>
        </p:spPr>
        <p:txBody>
          <a:bodyPr lIns="0" tIns="0" rIns="0" bIns="0">
            <a:noAutofit/>
          </a:bodyPr>
          <a:lstStyle/>
          <a:p>
            <a:pPr marL="1654175" indent="-1484313">
              <a:tabLst>
                <a:tab pos="1147763" algn="ctr"/>
              </a:tabLst>
            </a:pPr>
            <a:r>
              <a:rPr lang="en-US" sz="2000" i="1" baseline="54000" dirty="0">
                <a:solidFill>
                  <a:schemeClr val="bg1"/>
                </a:solidFill>
                <a:effectLst/>
                <a:latin typeface="Book Antiqua" pitchFamily="18" charset="0"/>
              </a:rPr>
              <a:t>Table</a:t>
            </a:r>
            <a:r>
              <a:rPr lang="en-US" sz="2400" i="1" baseline="50000" dirty="0">
                <a:solidFill>
                  <a:schemeClr val="bg1"/>
                </a:solidFill>
                <a:effectLst/>
                <a:latin typeface="Book Antiqua" pitchFamily="18" charset="0"/>
              </a:rPr>
              <a:t>	</a:t>
            </a:r>
            <a:r>
              <a:rPr lang="en-US" sz="1600" dirty="0">
                <a:solidFill>
                  <a:schemeClr val="bg1"/>
                </a:solidFill>
                <a:effectLst/>
                <a:cs typeface="Tahoma" pitchFamily="34" charset="0"/>
              </a:rPr>
              <a:t>10.2</a:t>
            </a:r>
            <a:r>
              <a:rPr lang="en-US" sz="1800" dirty="0">
                <a:solidFill>
                  <a:schemeClr val="bg1"/>
                </a:solidFill>
                <a:effectLst/>
                <a:cs typeface="Tahoma" pitchFamily="34" charset="0"/>
              </a:rPr>
              <a:t>	</a:t>
            </a:r>
            <a:r>
              <a:rPr lang="en-US" sz="1800" dirty="0">
                <a:solidFill>
                  <a:srgbClr val="0099CC"/>
                </a:solidFill>
                <a:effectLst/>
                <a:cs typeface="Tahoma" pitchFamily="34" charset="0"/>
              </a:rPr>
              <a:t>Comparison of Major Survey Research Techniques </a:t>
            </a:r>
          </a:p>
        </p:txBody>
      </p:sp>
      <p:graphicFrame>
        <p:nvGraphicFramePr>
          <p:cNvPr id="2" name="Table 1"/>
          <p:cNvGraphicFramePr>
            <a:graphicFrameLocks noGrp="1"/>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35547549"/>
              </p:ext>
            </p:extLst>
          </p:nvPr>
        </p:nvGraphicFramePr>
        <p:xfrm>
          <a:off x="369888" y="838200"/>
          <a:ext cx="8404224" cy="5185830"/>
        </p:xfrm>
        <a:graphic>
          <a:graphicData uri="http://schemas.openxmlformats.org/drawingml/2006/table">
            <a:tbl>
              <a:tblPr firstRow="1" firstCol="1" bandRow="1"/>
              <a:tblGrid>
                <a:gridCol w="1306512"/>
                <a:gridCol w="1189854"/>
                <a:gridCol w="1172346"/>
                <a:gridCol w="1600200"/>
                <a:gridCol w="1676400"/>
                <a:gridCol w="1458912"/>
              </a:tblGrid>
              <a:tr h="76200">
                <a:tc>
                  <a:txBody>
                    <a:bodyPr/>
                    <a:lstStyle/>
                    <a:p>
                      <a:endParaRPr lang="en-US" sz="900" dirty="0">
                        <a:solidFill>
                          <a:srgbClr val="0070C0"/>
                        </a:solidFill>
                        <a:effectLst/>
                        <a:latin typeface="Arial"/>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b="1" dirty="0">
                          <a:solidFill>
                            <a:srgbClr val="0070C0"/>
                          </a:solidFill>
                          <a:effectLst/>
                          <a:latin typeface="Arial"/>
                          <a:ea typeface="Times New Roman"/>
                          <a:cs typeface="Arial"/>
                        </a:rPr>
                        <a:t>Door-to-Door </a:t>
                      </a:r>
                      <a:endParaRPr lang="en-US" sz="900" b="1" dirty="0">
                        <a:solidFill>
                          <a:srgbClr val="0070C0"/>
                        </a:solidFill>
                        <a:effectLst/>
                        <a:latin typeface="Arial"/>
                        <a:ea typeface="Calibri"/>
                        <a:cs typeface="Times New Roman"/>
                      </a:endParaRPr>
                    </a:p>
                    <a:p>
                      <a:pPr marL="0" marR="0">
                        <a:spcBef>
                          <a:spcPts val="0"/>
                        </a:spcBef>
                        <a:spcAft>
                          <a:spcPts val="0"/>
                        </a:spcAft>
                      </a:pPr>
                      <a:r>
                        <a:rPr lang="en-US" sz="900" b="1" dirty="0">
                          <a:solidFill>
                            <a:srgbClr val="0070C0"/>
                          </a:solidFill>
                          <a:effectLst/>
                          <a:latin typeface="Arial"/>
                          <a:ea typeface="Times New Roman"/>
                          <a:cs typeface="Arial"/>
                        </a:rPr>
                        <a:t>Personal Interview </a:t>
                      </a:r>
                      <a:endParaRPr lang="en-US" sz="900" b="1" dirty="0">
                        <a:solidFill>
                          <a:srgbClr val="0070C0"/>
                        </a:solidFill>
                        <a:effectLst/>
                        <a:latin typeface="Arial"/>
                        <a:ea typeface="Calibri"/>
                        <a:cs typeface="Times New Roman"/>
                      </a:endParaRPr>
                    </a:p>
                  </a:txBody>
                  <a:tcPr marL="54864" marR="54864" marT="18288" marB="1828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b="1" dirty="0">
                          <a:solidFill>
                            <a:srgbClr val="0070C0"/>
                          </a:solidFill>
                          <a:effectLst/>
                          <a:latin typeface="Arial"/>
                          <a:ea typeface="Times New Roman"/>
                          <a:cs typeface="Arial"/>
                        </a:rPr>
                        <a:t>Mall Intercept </a:t>
                      </a:r>
                      <a:endParaRPr lang="en-US" sz="900" b="1" dirty="0">
                        <a:solidFill>
                          <a:srgbClr val="0070C0"/>
                        </a:solidFill>
                        <a:effectLst/>
                        <a:latin typeface="Arial"/>
                        <a:ea typeface="Calibri"/>
                        <a:cs typeface="Times New Roman"/>
                      </a:endParaRPr>
                    </a:p>
                    <a:p>
                      <a:pPr marL="0" marR="0">
                        <a:spcBef>
                          <a:spcPts val="0"/>
                        </a:spcBef>
                        <a:spcAft>
                          <a:spcPts val="0"/>
                        </a:spcAft>
                      </a:pPr>
                      <a:r>
                        <a:rPr lang="en-US" sz="900" b="1" dirty="0" smtClean="0">
                          <a:solidFill>
                            <a:srgbClr val="0070C0"/>
                          </a:solidFill>
                          <a:effectLst/>
                          <a:latin typeface="Arial"/>
                          <a:ea typeface="Times New Roman"/>
                          <a:cs typeface="Arial"/>
                        </a:rPr>
                        <a:t>Personal Interview </a:t>
                      </a:r>
                      <a:endParaRPr lang="en-US" sz="900" b="1" dirty="0">
                        <a:solidFill>
                          <a:srgbClr val="0070C0"/>
                        </a:solidFill>
                        <a:effectLst/>
                        <a:latin typeface="Arial"/>
                        <a:ea typeface="Calibri"/>
                        <a:cs typeface="Times New Roman"/>
                      </a:endParaRPr>
                    </a:p>
                  </a:txBody>
                  <a:tcPr marL="54864" marR="54864" marT="18288" marB="1828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b="1" dirty="0">
                          <a:solidFill>
                            <a:srgbClr val="0070C0"/>
                          </a:solidFill>
                          <a:effectLst/>
                          <a:latin typeface="Arial"/>
                          <a:ea typeface="Times New Roman"/>
                          <a:cs typeface="Arial"/>
                        </a:rPr>
                        <a:t>Telephone Interview </a:t>
                      </a:r>
                      <a:endParaRPr lang="en-US" sz="900" b="1" dirty="0">
                        <a:solidFill>
                          <a:srgbClr val="0070C0"/>
                        </a:solidFill>
                        <a:effectLst/>
                        <a:latin typeface="Arial"/>
                        <a:ea typeface="Calibri"/>
                        <a:cs typeface="Times New Roman"/>
                      </a:endParaRPr>
                    </a:p>
                  </a:txBody>
                  <a:tcPr marL="54864" marR="54864" marT="18288" marB="1828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b="1" dirty="0">
                          <a:solidFill>
                            <a:srgbClr val="0070C0"/>
                          </a:solidFill>
                          <a:effectLst/>
                          <a:latin typeface="Arial"/>
                          <a:ea typeface="Times New Roman"/>
                          <a:cs typeface="Arial"/>
                        </a:rPr>
                        <a:t>Mail Survey </a:t>
                      </a:r>
                      <a:endParaRPr lang="en-US" sz="900" b="1" dirty="0">
                        <a:solidFill>
                          <a:srgbClr val="0070C0"/>
                        </a:solidFill>
                        <a:effectLst/>
                        <a:latin typeface="Arial"/>
                        <a:ea typeface="Calibri"/>
                        <a:cs typeface="Times New Roman"/>
                      </a:endParaRPr>
                    </a:p>
                  </a:txBody>
                  <a:tcPr marL="54864" marR="54864" marT="18288" marB="1828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b="1" dirty="0" smtClean="0">
                          <a:solidFill>
                            <a:srgbClr val="0070C0"/>
                          </a:solidFill>
                          <a:effectLst/>
                          <a:latin typeface="Arial"/>
                          <a:ea typeface="Times New Roman"/>
                          <a:cs typeface="Arial"/>
                        </a:rPr>
                        <a:t>Internet </a:t>
                      </a:r>
                      <a:r>
                        <a:rPr lang="en-US" sz="900" b="1" dirty="0">
                          <a:solidFill>
                            <a:srgbClr val="0070C0"/>
                          </a:solidFill>
                          <a:effectLst/>
                          <a:latin typeface="Arial"/>
                          <a:ea typeface="Times New Roman"/>
                          <a:cs typeface="Arial"/>
                        </a:rPr>
                        <a:t>Survey </a:t>
                      </a:r>
                      <a:endParaRPr lang="en-US" sz="900" b="1" dirty="0">
                        <a:solidFill>
                          <a:srgbClr val="0070C0"/>
                        </a:solidFill>
                        <a:effectLst/>
                        <a:latin typeface="Arial"/>
                        <a:ea typeface="Calibri"/>
                        <a:cs typeface="Times New Roman"/>
                      </a:endParaRPr>
                    </a:p>
                  </a:txBody>
                  <a:tcPr marL="54864" marR="54864" marT="18288" marB="1828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06677">
                <a:tc>
                  <a:txBody>
                    <a:bodyPr/>
                    <a:lstStyle/>
                    <a:p>
                      <a:pPr marL="0" marR="0">
                        <a:spcBef>
                          <a:spcPts val="0"/>
                        </a:spcBef>
                        <a:spcAft>
                          <a:spcPts val="0"/>
                        </a:spcAft>
                      </a:pPr>
                      <a:r>
                        <a:rPr lang="en-US" sz="900" b="1" dirty="0">
                          <a:solidFill>
                            <a:srgbClr val="0070C0"/>
                          </a:solidFill>
                          <a:effectLst/>
                          <a:latin typeface="Arial"/>
                          <a:ea typeface="Times New Roman"/>
                          <a:cs typeface="Arial"/>
                        </a:rPr>
                        <a:t>Speed of </a:t>
                      </a:r>
                      <a:r>
                        <a:rPr lang="en-US" sz="900" b="1" dirty="0" smtClean="0">
                          <a:solidFill>
                            <a:srgbClr val="0070C0"/>
                          </a:solidFill>
                          <a:effectLst/>
                          <a:latin typeface="Arial"/>
                          <a:ea typeface="Times New Roman"/>
                          <a:cs typeface="Arial"/>
                        </a:rPr>
                        <a:t>data collection</a:t>
                      </a:r>
                      <a:endParaRPr lang="en-US" sz="900" b="1"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Moderate to fast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Fast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Very fast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Slow; researcher has no control over return of questionnaire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Instantaneous; 24/7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23797">
                <a:tc>
                  <a:txBody>
                    <a:bodyPr/>
                    <a:lstStyle/>
                    <a:p>
                      <a:pPr marL="0" marR="0">
                        <a:spcBef>
                          <a:spcPts val="0"/>
                        </a:spcBef>
                        <a:spcAft>
                          <a:spcPts val="0"/>
                        </a:spcAft>
                      </a:pPr>
                      <a:r>
                        <a:rPr lang="en-US" sz="900" b="1" dirty="0">
                          <a:solidFill>
                            <a:srgbClr val="0070C0"/>
                          </a:solidFill>
                          <a:effectLst/>
                          <a:latin typeface="Arial"/>
                          <a:ea typeface="Times New Roman"/>
                          <a:cs typeface="Arial"/>
                        </a:rPr>
                        <a:t>Geographic </a:t>
                      </a:r>
                      <a:endParaRPr lang="en-US" sz="900" b="1" dirty="0">
                        <a:solidFill>
                          <a:srgbClr val="0070C0"/>
                        </a:solidFill>
                        <a:effectLst/>
                        <a:latin typeface="Arial"/>
                        <a:ea typeface="Calibri"/>
                        <a:cs typeface="Times New Roman"/>
                      </a:endParaRPr>
                    </a:p>
                    <a:p>
                      <a:pPr marL="0" marR="0">
                        <a:spcBef>
                          <a:spcPts val="0"/>
                        </a:spcBef>
                        <a:spcAft>
                          <a:spcPts val="0"/>
                        </a:spcAft>
                      </a:pPr>
                      <a:r>
                        <a:rPr lang="en-US" sz="900" b="1" dirty="0">
                          <a:solidFill>
                            <a:srgbClr val="0070C0"/>
                          </a:solidFill>
                          <a:effectLst/>
                          <a:latin typeface="Arial"/>
                          <a:ea typeface="Times New Roman"/>
                          <a:cs typeface="Arial"/>
                        </a:rPr>
                        <a:t>flexibility </a:t>
                      </a:r>
                      <a:endParaRPr lang="en-US" sz="900" b="1"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Limited </a:t>
                      </a:r>
                      <a:r>
                        <a:rPr lang="en-US" sz="900" dirty="0" smtClean="0">
                          <a:solidFill>
                            <a:srgbClr val="0070C0"/>
                          </a:solidFill>
                          <a:effectLst/>
                          <a:latin typeface="Arial"/>
                          <a:ea typeface="Times New Roman"/>
                          <a:cs typeface="Arial"/>
                        </a:rPr>
                        <a:t>to moderate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Confined; possible urban bias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High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High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High (worldwide)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97468">
                <a:tc>
                  <a:txBody>
                    <a:bodyPr/>
                    <a:lstStyle/>
                    <a:p>
                      <a:pPr marL="0" marR="0">
                        <a:spcBef>
                          <a:spcPts val="0"/>
                        </a:spcBef>
                        <a:spcAft>
                          <a:spcPts val="0"/>
                        </a:spcAft>
                      </a:pPr>
                      <a:r>
                        <a:rPr lang="en-US" sz="900" b="1" dirty="0">
                          <a:solidFill>
                            <a:srgbClr val="0070C0"/>
                          </a:solidFill>
                          <a:effectLst/>
                          <a:latin typeface="Arial"/>
                          <a:ea typeface="Times New Roman"/>
                          <a:cs typeface="Arial"/>
                        </a:rPr>
                        <a:t>Respondent </a:t>
                      </a:r>
                      <a:endParaRPr lang="en-US" sz="900" b="1" dirty="0">
                        <a:solidFill>
                          <a:srgbClr val="0070C0"/>
                        </a:solidFill>
                        <a:effectLst/>
                        <a:latin typeface="Arial"/>
                        <a:ea typeface="Calibri"/>
                        <a:cs typeface="Times New Roman"/>
                      </a:endParaRPr>
                    </a:p>
                    <a:p>
                      <a:pPr marL="0" marR="0">
                        <a:spcBef>
                          <a:spcPts val="0"/>
                        </a:spcBef>
                        <a:spcAft>
                          <a:spcPts val="0"/>
                        </a:spcAft>
                      </a:pPr>
                      <a:r>
                        <a:rPr lang="en-US" sz="900" b="1" dirty="0">
                          <a:solidFill>
                            <a:srgbClr val="0070C0"/>
                          </a:solidFill>
                          <a:effectLst/>
                          <a:latin typeface="Arial"/>
                          <a:ea typeface="Times New Roman"/>
                          <a:cs typeface="Arial"/>
                        </a:rPr>
                        <a:t>cooperation </a:t>
                      </a:r>
                      <a:endParaRPr lang="en-US" sz="900" b="1"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Excellent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Moderate to </a:t>
                      </a:r>
                      <a:r>
                        <a:rPr lang="en-US" sz="900" dirty="0" smtClean="0">
                          <a:solidFill>
                            <a:srgbClr val="0070C0"/>
                          </a:solidFill>
                          <a:effectLst/>
                          <a:latin typeface="Arial"/>
                          <a:ea typeface="Times New Roman"/>
                          <a:cs typeface="Arial"/>
                        </a:rPr>
                        <a:t>low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Good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Moderate; poorly </a:t>
                      </a:r>
                      <a:r>
                        <a:rPr lang="en-US" sz="900" dirty="0" smtClean="0">
                          <a:solidFill>
                            <a:srgbClr val="0070C0"/>
                          </a:solidFill>
                          <a:effectLst/>
                          <a:latin typeface="Arial"/>
                          <a:ea typeface="Times New Roman"/>
                          <a:cs typeface="Arial"/>
                        </a:rPr>
                        <a:t> designed </a:t>
                      </a:r>
                      <a:r>
                        <a:rPr lang="en-US" sz="900" dirty="0">
                          <a:solidFill>
                            <a:srgbClr val="0070C0"/>
                          </a:solidFill>
                          <a:effectLst/>
                          <a:latin typeface="Arial"/>
                          <a:ea typeface="Times New Roman"/>
                          <a:cs typeface="Arial"/>
                        </a:rPr>
                        <a:t>questionnaire will have low response rate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Varies depending on website; high from consumer panels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92652">
                <a:tc>
                  <a:txBody>
                    <a:bodyPr/>
                    <a:lstStyle/>
                    <a:p>
                      <a:pPr marL="0" marR="0">
                        <a:spcBef>
                          <a:spcPts val="0"/>
                        </a:spcBef>
                        <a:spcAft>
                          <a:spcPts val="0"/>
                        </a:spcAft>
                      </a:pPr>
                      <a:r>
                        <a:rPr lang="en-US" sz="900" b="1" dirty="0">
                          <a:solidFill>
                            <a:srgbClr val="0070C0"/>
                          </a:solidFill>
                          <a:effectLst/>
                          <a:latin typeface="Arial"/>
                          <a:ea typeface="Times New Roman"/>
                          <a:cs typeface="Arial"/>
                        </a:rPr>
                        <a:t>Versatility of </a:t>
                      </a:r>
                      <a:endParaRPr lang="en-US" sz="900" b="1" dirty="0">
                        <a:solidFill>
                          <a:srgbClr val="0070C0"/>
                        </a:solidFill>
                        <a:effectLst/>
                        <a:latin typeface="Arial"/>
                        <a:ea typeface="Calibri"/>
                        <a:cs typeface="Times New Roman"/>
                      </a:endParaRPr>
                    </a:p>
                    <a:p>
                      <a:pPr marL="0" marR="0">
                        <a:spcBef>
                          <a:spcPts val="0"/>
                        </a:spcBef>
                        <a:spcAft>
                          <a:spcPts val="0"/>
                        </a:spcAft>
                      </a:pPr>
                      <a:r>
                        <a:rPr lang="en-US" sz="900" b="1" dirty="0">
                          <a:solidFill>
                            <a:srgbClr val="0070C0"/>
                          </a:solidFill>
                          <a:effectLst/>
                          <a:latin typeface="Arial"/>
                          <a:ea typeface="Times New Roman"/>
                          <a:cs typeface="Arial"/>
                        </a:rPr>
                        <a:t>questioning </a:t>
                      </a:r>
                      <a:endParaRPr lang="en-US" sz="900" b="1"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Quite versatile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Extremely </a:t>
                      </a:r>
                      <a:r>
                        <a:rPr lang="en-US" sz="900" dirty="0" smtClean="0">
                          <a:solidFill>
                            <a:srgbClr val="0070C0"/>
                          </a:solidFill>
                          <a:effectLst/>
                          <a:latin typeface="Arial"/>
                          <a:ea typeface="Times New Roman"/>
                          <a:cs typeface="Arial"/>
                        </a:rPr>
                        <a:t>versatile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Moderate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Not versatile; requires </a:t>
                      </a:r>
                      <a:r>
                        <a:rPr lang="en-US" sz="900" dirty="0" smtClean="0">
                          <a:solidFill>
                            <a:srgbClr val="0070C0"/>
                          </a:solidFill>
                          <a:effectLst/>
                          <a:latin typeface="Arial"/>
                          <a:ea typeface="Times New Roman"/>
                          <a:cs typeface="Arial"/>
                        </a:rPr>
                        <a:t>highly </a:t>
                      </a:r>
                      <a:r>
                        <a:rPr lang="en-US" sz="900" dirty="0">
                          <a:solidFill>
                            <a:srgbClr val="0070C0"/>
                          </a:solidFill>
                          <a:effectLst/>
                          <a:latin typeface="Arial"/>
                          <a:ea typeface="Times New Roman"/>
                          <a:cs typeface="Arial"/>
                        </a:rPr>
                        <a:t>standardized </a:t>
                      </a:r>
                      <a:r>
                        <a:rPr lang="en-US" sz="900" dirty="0" smtClean="0">
                          <a:solidFill>
                            <a:srgbClr val="0070C0"/>
                          </a:solidFill>
                          <a:effectLst/>
                          <a:latin typeface="Arial"/>
                          <a:ea typeface="Times New Roman"/>
                          <a:cs typeface="Arial"/>
                        </a:rPr>
                        <a:t>format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Extremely versatile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82212">
                <a:tc>
                  <a:txBody>
                    <a:bodyPr/>
                    <a:lstStyle/>
                    <a:p>
                      <a:pPr marL="0" marR="0">
                        <a:spcBef>
                          <a:spcPts val="0"/>
                        </a:spcBef>
                        <a:spcAft>
                          <a:spcPts val="0"/>
                        </a:spcAft>
                      </a:pPr>
                      <a:r>
                        <a:rPr lang="en-US" sz="900" b="1" dirty="0">
                          <a:solidFill>
                            <a:srgbClr val="0070C0"/>
                          </a:solidFill>
                          <a:effectLst/>
                          <a:latin typeface="Arial"/>
                          <a:ea typeface="Times New Roman"/>
                          <a:cs typeface="Arial"/>
                        </a:rPr>
                        <a:t>Questionnaire </a:t>
                      </a:r>
                      <a:endParaRPr lang="en-US" sz="900" b="1" dirty="0">
                        <a:solidFill>
                          <a:srgbClr val="0070C0"/>
                        </a:solidFill>
                        <a:effectLst/>
                        <a:latin typeface="Arial"/>
                        <a:ea typeface="Calibri"/>
                        <a:cs typeface="Times New Roman"/>
                      </a:endParaRPr>
                    </a:p>
                    <a:p>
                      <a:pPr marL="0" marR="0">
                        <a:spcBef>
                          <a:spcPts val="0"/>
                        </a:spcBef>
                        <a:spcAft>
                          <a:spcPts val="0"/>
                        </a:spcAft>
                      </a:pPr>
                      <a:r>
                        <a:rPr lang="en-US" sz="900" b="1" dirty="0">
                          <a:solidFill>
                            <a:srgbClr val="0070C0"/>
                          </a:solidFill>
                          <a:effectLst/>
                          <a:latin typeface="Arial"/>
                          <a:ea typeface="Times New Roman"/>
                          <a:cs typeface="Arial"/>
                        </a:rPr>
                        <a:t>length </a:t>
                      </a:r>
                      <a:endParaRPr lang="en-US" sz="900" b="1"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Long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Moderate </a:t>
                      </a:r>
                      <a:r>
                        <a:rPr lang="en-US" sz="900" dirty="0" smtClean="0">
                          <a:solidFill>
                            <a:srgbClr val="0070C0"/>
                          </a:solidFill>
                          <a:effectLst/>
                          <a:latin typeface="Arial"/>
                          <a:ea typeface="Times New Roman"/>
                          <a:cs typeface="Arial"/>
                        </a:rPr>
                        <a:t>to long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Moderate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Varies depending on </a:t>
                      </a:r>
                      <a:r>
                        <a:rPr lang="en-US" sz="900" dirty="0" smtClean="0">
                          <a:solidFill>
                            <a:srgbClr val="0070C0"/>
                          </a:solidFill>
                          <a:effectLst/>
                          <a:latin typeface="Arial"/>
                          <a:ea typeface="Times New Roman"/>
                          <a:cs typeface="Arial"/>
                        </a:rPr>
                        <a:t>incentive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Moderate; </a:t>
                      </a:r>
                      <a:r>
                        <a:rPr lang="en-US" sz="900" dirty="0" smtClean="0">
                          <a:solidFill>
                            <a:srgbClr val="0070C0"/>
                          </a:solidFill>
                          <a:effectLst/>
                          <a:latin typeface="Arial"/>
                          <a:ea typeface="Times New Roman"/>
                          <a:cs typeface="Arial"/>
                        </a:rPr>
                        <a:t>length customized, based on </a:t>
                      </a:r>
                      <a:r>
                        <a:rPr lang="en-US" sz="900" dirty="0">
                          <a:solidFill>
                            <a:srgbClr val="0070C0"/>
                          </a:solidFill>
                          <a:effectLst/>
                          <a:latin typeface="Arial"/>
                          <a:ea typeface="Times New Roman"/>
                          <a:cs typeface="Arial"/>
                        </a:rPr>
                        <a:t>answers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54808">
                <a:tc>
                  <a:txBody>
                    <a:bodyPr/>
                    <a:lstStyle/>
                    <a:p>
                      <a:pPr marL="0" marR="0">
                        <a:spcBef>
                          <a:spcPts val="0"/>
                        </a:spcBef>
                        <a:spcAft>
                          <a:spcPts val="0"/>
                        </a:spcAft>
                      </a:pPr>
                      <a:r>
                        <a:rPr lang="en-US" sz="900" b="1" dirty="0">
                          <a:solidFill>
                            <a:srgbClr val="0070C0"/>
                          </a:solidFill>
                          <a:effectLst/>
                          <a:latin typeface="Arial"/>
                          <a:ea typeface="Times New Roman"/>
                          <a:cs typeface="Arial"/>
                        </a:rPr>
                        <a:t>Item non-</a:t>
                      </a:r>
                      <a:endParaRPr lang="en-US" sz="900" b="1" dirty="0">
                        <a:solidFill>
                          <a:srgbClr val="0070C0"/>
                        </a:solidFill>
                        <a:effectLst/>
                        <a:latin typeface="Arial"/>
                        <a:ea typeface="Calibri"/>
                        <a:cs typeface="Times New Roman"/>
                      </a:endParaRPr>
                    </a:p>
                    <a:p>
                      <a:pPr marL="0" marR="0">
                        <a:spcBef>
                          <a:spcPts val="0"/>
                        </a:spcBef>
                        <a:spcAft>
                          <a:spcPts val="0"/>
                        </a:spcAft>
                      </a:pPr>
                      <a:r>
                        <a:rPr lang="en-US" sz="900" b="1" dirty="0">
                          <a:solidFill>
                            <a:srgbClr val="0070C0"/>
                          </a:solidFill>
                          <a:effectLst/>
                          <a:latin typeface="Arial"/>
                          <a:ea typeface="Times New Roman"/>
                          <a:cs typeface="Arial"/>
                        </a:rPr>
                        <a:t>response rate </a:t>
                      </a:r>
                      <a:endParaRPr lang="en-US" sz="900" b="1"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Low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Medium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Medium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High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Software can </a:t>
                      </a:r>
                      <a:endParaRPr lang="en-US" sz="900">
                        <a:solidFill>
                          <a:srgbClr val="0070C0"/>
                        </a:solidFill>
                        <a:effectLst/>
                        <a:latin typeface="Arial"/>
                        <a:ea typeface="Calibri"/>
                        <a:cs typeface="Times New Roman"/>
                      </a:endParaRPr>
                    </a:p>
                    <a:p>
                      <a:pPr marL="0" marR="0">
                        <a:spcBef>
                          <a:spcPts val="0"/>
                        </a:spcBef>
                        <a:spcAft>
                          <a:spcPts val="0"/>
                        </a:spcAft>
                      </a:pPr>
                      <a:r>
                        <a:rPr lang="en-US" sz="900">
                          <a:solidFill>
                            <a:srgbClr val="0070C0"/>
                          </a:solidFill>
                          <a:effectLst/>
                          <a:latin typeface="Arial"/>
                          <a:ea typeface="Times New Roman"/>
                          <a:cs typeface="Arial"/>
                        </a:rPr>
                        <a:t>assure none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59729">
                <a:tc>
                  <a:txBody>
                    <a:bodyPr/>
                    <a:lstStyle/>
                    <a:p>
                      <a:pPr marL="0" marR="0">
                        <a:spcBef>
                          <a:spcPts val="0"/>
                        </a:spcBef>
                        <a:spcAft>
                          <a:spcPts val="0"/>
                        </a:spcAft>
                      </a:pPr>
                      <a:r>
                        <a:rPr lang="en-US" sz="900" b="1" dirty="0">
                          <a:solidFill>
                            <a:srgbClr val="0070C0"/>
                          </a:solidFill>
                          <a:effectLst/>
                          <a:latin typeface="Arial"/>
                          <a:ea typeface="Times New Roman"/>
                          <a:cs typeface="Arial"/>
                        </a:rPr>
                        <a:t>Possibility </a:t>
                      </a:r>
                      <a:r>
                        <a:rPr lang="en-US" sz="900" b="1" dirty="0" smtClean="0">
                          <a:solidFill>
                            <a:srgbClr val="0070C0"/>
                          </a:solidFill>
                          <a:effectLst/>
                          <a:latin typeface="Arial"/>
                          <a:ea typeface="Times New Roman"/>
                          <a:cs typeface="Arial"/>
                        </a:rPr>
                        <a:t>for respondent </a:t>
                      </a:r>
                      <a:endParaRPr lang="en-US" sz="900" b="1" dirty="0">
                        <a:solidFill>
                          <a:srgbClr val="0070C0"/>
                        </a:solidFill>
                        <a:effectLst/>
                        <a:latin typeface="Arial"/>
                        <a:ea typeface="Calibri"/>
                        <a:cs typeface="Times New Roman"/>
                      </a:endParaRPr>
                    </a:p>
                    <a:p>
                      <a:pPr marL="0" marR="0">
                        <a:spcBef>
                          <a:spcPts val="0"/>
                        </a:spcBef>
                        <a:spcAft>
                          <a:spcPts val="0"/>
                        </a:spcAft>
                      </a:pPr>
                      <a:r>
                        <a:rPr lang="en-US" sz="900" b="1" dirty="0">
                          <a:solidFill>
                            <a:srgbClr val="0070C0"/>
                          </a:solidFill>
                          <a:effectLst/>
                          <a:latin typeface="Arial"/>
                          <a:ea typeface="Times New Roman"/>
                          <a:cs typeface="Arial"/>
                        </a:rPr>
                        <a:t>misunderstanding </a:t>
                      </a:r>
                      <a:endParaRPr lang="en-US" sz="900" b="1"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Low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Low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Average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High; no interviewer </a:t>
                      </a:r>
                      <a:r>
                        <a:rPr lang="en-US" sz="900" dirty="0" smtClean="0">
                          <a:solidFill>
                            <a:srgbClr val="0070C0"/>
                          </a:solidFill>
                          <a:effectLst/>
                          <a:latin typeface="Arial"/>
                          <a:ea typeface="Times New Roman"/>
                          <a:cs typeface="Arial"/>
                        </a:rPr>
                        <a:t>present </a:t>
                      </a:r>
                      <a:r>
                        <a:rPr lang="en-US" sz="900" dirty="0">
                          <a:solidFill>
                            <a:srgbClr val="0070C0"/>
                          </a:solidFill>
                          <a:effectLst/>
                          <a:latin typeface="Arial"/>
                          <a:ea typeface="Times New Roman"/>
                          <a:cs typeface="Arial"/>
                        </a:rPr>
                        <a:t>for </a:t>
                      </a:r>
                      <a:r>
                        <a:rPr lang="en-US" sz="900" dirty="0" smtClean="0">
                          <a:solidFill>
                            <a:srgbClr val="0070C0"/>
                          </a:solidFill>
                          <a:effectLst/>
                          <a:latin typeface="Arial"/>
                          <a:ea typeface="Times New Roman"/>
                          <a:cs typeface="Arial"/>
                        </a:rPr>
                        <a:t>clarification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High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42817">
                <a:tc>
                  <a:txBody>
                    <a:bodyPr/>
                    <a:lstStyle/>
                    <a:p>
                      <a:pPr marL="0" marR="0">
                        <a:spcBef>
                          <a:spcPts val="0"/>
                        </a:spcBef>
                        <a:spcAft>
                          <a:spcPts val="0"/>
                        </a:spcAft>
                      </a:pPr>
                      <a:r>
                        <a:rPr lang="en-US" sz="900" b="1" dirty="0">
                          <a:solidFill>
                            <a:srgbClr val="0070C0"/>
                          </a:solidFill>
                          <a:effectLst/>
                          <a:latin typeface="Arial"/>
                          <a:ea typeface="Times New Roman"/>
                          <a:cs typeface="Arial"/>
                        </a:rPr>
                        <a:t>Degree of interviewer </a:t>
                      </a:r>
                      <a:endParaRPr lang="en-US" sz="900" b="1" dirty="0">
                        <a:solidFill>
                          <a:srgbClr val="0070C0"/>
                        </a:solidFill>
                        <a:effectLst/>
                        <a:latin typeface="Arial"/>
                        <a:ea typeface="Calibri"/>
                        <a:cs typeface="Times New Roman"/>
                      </a:endParaRPr>
                    </a:p>
                    <a:p>
                      <a:pPr marL="0" marR="0">
                        <a:spcBef>
                          <a:spcPts val="0"/>
                        </a:spcBef>
                        <a:spcAft>
                          <a:spcPts val="0"/>
                        </a:spcAft>
                      </a:pPr>
                      <a:r>
                        <a:rPr lang="en-US" sz="900" b="1" dirty="0">
                          <a:solidFill>
                            <a:srgbClr val="0070C0"/>
                          </a:solidFill>
                          <a:effectLst/>
                          <a:latin typeface="Arial"/>
                          <a:ea typeface="Times New Roman"/>
                          <a:cs typeface="Arial"/>
                        </a:rPr>
                        <a:t>influence on answer </a:t>
                      </a:r>
                      <a:endParaRPr lang="en-US" sz="900" b="1"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High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High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Moderate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None; </a:t>
                      </a:r>
                      <a:r>
                        <a:rPr lang="en-US" sz="900" dirty="0" smtClean="0">
                          <a:solidFill>
                            <a:srgbClr val="0070C0"/>
                          </a:solidFill>
                          <a:effectLst/>
                          <a:latin typeface="Arial"/>
                          <a:ea typeface="Times New Roman"/>
                          <a:cs typeface="Arial"/>
                        </a:rPr>
                        <a:t>interviewer absent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None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21223">
                <a:tc>
                  <a:txBody>
                    <a:bodyPr/>
                    <a:lstStyle/>
                    <a:p>
                      <a:pPr marL="0" marR="0">
                        <a:spcBef>
                          <a:spcPts val="0"/>
                        </a:spcBef>
                        <a:spcAft>
                          <a:spcPts val="0"/>
                        </a:spcAft>
                      </a:pPr>
                      <a:r>
                        <a:rPr lang="en-US" sz="900" b="1" dirty="0">
                          <a:solidFill>
                            <a:srgbClr val="0070C0"/>
                          </a:solidFill>
                          <a:effectLst/>
                          <a:latin typeface="Arial"/>
                          <a:ea typeface="Times New Roman"/>
                          <a:cs typeface="Arial"/>
                        </a:rPr>
                        <a:t>Supervision of interviewers </a:t>
                      </a:r>
                      <a:endParaRPr lang="en-US" sz="900" b="1"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Moderate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Moderate to </a:t>
                      </a:r>
                      <a:r>
                        <a:rPr lang="en-US" sz="900" dirty="0" smtClean="0">
                          <a:solidFill>
                            <a:srgbClr val="0070C0"/>
                          </a:solidFill>
                          <a:effectLst/>
                          <a:latin typeface="Arial"/>
                          <a:ea typeface="Times New Roman"/>
                          <a:cs typeface="Arial"/>
                        </a:rPr>
                        <a:t>high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High; especially </a:t>
                      </a:r>
                      <a:r>
                        <a:rPr lang="en-US" sz="900" dirty="0" smtClean="0">
                          <a:solidFill>
                            <a:srgbClr val="0070C0"/>
                          </a:solidFill>
                          <a:effectLst/>
                          <a:latin typeface="Arial"/>
                          <a:ea typeface="Times New Roman"/>
                          <a:cs typeface="Arial"/>
                        </a:rPr>
                        <a:t>with central-location interviewing</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Not applicable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Not applicable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39819">
                <a:tc>
                  <a:txBody>
                    <a:bodyPr/>
                    <a:lstStyle/>
                    <a:p>
                      <a:pPr marL="0" marR="0">
                        <a:spcBef>
                          <a:spcPts val="0"/>
                        </a:spcBef>
                        <a:spcAft>
                          <a:spcPts val="0"/>
                        </a:spcAft>
                      </a:pPr>
                      <a:r>
                        <a:rPr lang="en-US" sz="900" b="1" dirty="0">
                          <a:solidFill>
                            <a:srgbClr val="0070C0"/>
                          </a:solidFill>
                          <a:effectLst/>
                          <a:latin typeface="Arial"/>
                          <a:ea typeface="Times New Roman"/>
                          <a:cs typeface="Arial"/>
                        </a:rPr>
                        <a:t>Anonymity of </a:t>
                      </a:r>
                      <a:endParaRPr lang="en-US" sz="900" b="1" dirty="0">
                        <a:solidFill>
                          <a:srgbClr val="0070C0"/>
                        </a:solidFill>
                        <a:effectLst/>
                        <a:latin typeface="Arial"/>
                        <a:ea typeface="Calibri"/>
                        <a:cs typeface="Times New Roman"/>
                      </a:endParaRPr>
                    </a:p>
                    <a:p>
                      <a:pPr marL="0" marR="0">
                        <a:spcBef>
                          <a:spcPts val="0"/>
                        </a:spcBef>
                        <a:spcAft>
                          <a:spcPts val="0"/>
                        </a:spcAft>
                      </a:pPr>
                      <a:r>
                        <a:rPr lang="en-US" sz="900" b="1" dirty="0">
                          <a:solidFill>
                            <a:srgbClr val="0070C0"/>
                          </a:solidFill>
                          <a:effectLst/>
                          <a:latin typeface="Arial"/>
                          <a:ea typeface="Times New Roman"/>
                          <a:cs typeface="Arial"/>
                        </a:rPr>
                        <a:t>respondent </a:t>
                      </a:r>
                      <a:endParaRPr lang="en-US" sz="900" b="1"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Low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Low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Moderate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High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Respondent can be either anonymous or known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54808">
                <a:tc>
                  <a:txBody>
                    <a:bodyPr/>
                    <a:lstStyle/>
                    <a:p>
                      <a:pPr marL="0" marR="0">
                        <a:spcBef>
                          <a:spcPts val="0"/>
                        </a:spcBef>
                        <a:spcAft>
                          <a:spcPts val="0"/>
                        </a:spcAft>
                      </a:pPr>
                      <a:r>
                        <a:rPr lang="en-US" sz="900" b="1" dirty="0">
                          <a:solidFill>
                            <a:srgbClr val="0070C0"/>
                          </a:solidFill>
                          <a:effectLst/>
                          <a:latin typeface="Arial"/>
                          <a:ea typeface="Times New Roman"/>
                          <a:cs typeface="Arial"/>
                        </a:rPr>
                        <a:t>Ease of call back or follow-up </a:t>
                      </a:r>
                      <a:endParaRPr lang="en-US" sz="900" b="1"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Difficult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Difficult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Easy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Easy, but takes time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Difficult, unless email address is known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08557">
                <a:tc>
                  <a:txBody>
                    <a:bodyPr/>
                    <a:lstStyle/>
                    <a:p>
                      <a:pPr marL="0" marR="0">
                        <a:spcBef>
                          <a:spcPts val="0"/>
                        </a:spcBef>
                        <a:spcAft>
                          <a:spcPts val="0"/>
                        </a:spcAft>
                      </a:pPr>
                      <a:r>
                        <a:rPr lang="en-US" sz="900" b="1" dirty="0">
                          <a:solidFill>
                            <a:srgbClr val="0070C0"/>
                          </a:solidFill>
                          <a:effectLst/>
                          <a:latin typeface="Arial"/>
                          <a:ea typeface="Times New Roman"/>
                          <a:cs typeface="Arial"/>
                        </a:rPr>
                        <a:t>Cost </a:t>
                      </a:r>
                      <a:endParaRPr lang="en-US" sz="900" b="1"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Highest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Moderate to </a:t>
                      </a:r>
                      <a:r>
                        <a:rPr lang="en-US" sz="900" dirty="0" smtClean="0">
                          <a:solidFill>
                            <a:srgbClr val="0070C0"/>
                          </a:solidFill>
                          <a:effectLst/>
                          <a:latin typeface="Arial"/>
                          <a:ea typeface="Times New Roman"/>
                          <a:cs typeface="Arial"/>
                        </a:rPr>
                        <a:t>high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Low to moderate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Lowest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a:solidFill>
                            <a:srgbClr val="0070C0"/>
                          </a:solidFill>
                          <a:effectLst/>
                          <a:latin typeface="Arial"/>
                          <a:ea typeface="Times New Roman"/>
                          <a:cs typeface="Arial"/>
                        </a:rPr>
                        <a:t>Low </a:t>
                      </a:r>
                      <a:endParaRPr lang="en-US" sz="90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04797">
                <a:tc>
                  <a:txBody>
                    <a:bodyPr/>
                    <a:lstStyle/>
                    <a:p>
                      <a:pPr marL="0" marR="0">
                        <a:spcBef>
                          <a:spcPts val="0"/>
                        </a:spcBef>
                        <a:spcAft>
                          <a:spcPts val="0"/>
                        </a:spcAft>
                      </a:pPr>
                      <a:r>
                        <a:rPr lang="en-US" sz="900" b="1" dirty="0">
                          <a:solidFill>
                            <a:srgbClr val="0070C0"/>
                          </a:solidFill>
                          <a:effectLst/>
                          <a:latin typeface="Arial"/>
                          <a:ea typeface="Times New Roman"/>
                          <a:cs typeface="Arial"/>
                        </a:rPr>
                        <a:t>Special features </a:t>
                      </a:r>
                      <a:endParaRPr lang="en-US" sz="900" b="1"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Visual </a:t>
                      </a:r>
                      <a:r>
                        <a:rPr lang="en-US" sz="900" dirty="0" smtClean="0">
                          <a:solidFill>
                            <a:srgbClr val="0070C0"/>
                          </a:solidFill>
                          <a:effectLst/>
                          <a:latin typeface="Arial"/>
                          <a:ea typeface="Times New Roman"/>
                          <a:cs typeface="Arial"/>
                        </a:rPr>
                        <a:t>materials may </a:t>
                      </a:r>
                      <a:r>
                        <a:rPr lang="en-US" sz="900" dirty="0">
                          <a:solidFill>
                            <a:srgbClr val="0070C0"/>
                          </a:solidFill>
                          <a:effectLst/>
                          <a:latin typeface="Arial"/>
                          <a:ea typeface="Times New Roman"/>
                          <a:cs typeface="Arial"/>
                        </a:rPr>
                        <a:t>be shown </a:t>
                      </a:r>
                      <a:r>
                        <a:rPr lang="en-US" sz="900" dirty="0" smtClean="0">
                          <a:solidFill>
                            <a:srgbClr val="0070C0"/>
                          </a:solidFill>
                          <a:effectLst/>
                          <a:latin typeface="Arial"/>
                          <a:ea typeface="Times New Roman"/>
                          <a:cs typeface="Arial"/>
                        </a:rPr>
                        <a:t>or </a:t>
                      </a:r>
                      <a:r>
                        <a:rPr lang="en-US" sz="900" dirty="0">
                          <a:solidFill>
                            <a:srgbClr val="0070C0"/>
                          </a:solidFill>
                          <a:effectLst/>
                          <a:latin typeface="Arial"/>
                          <a:ea typeface="Times New Roman"/>
                          <a:cs typeface="Arial"/>
                        </a:rPr>
                        <a:t>demonstrated; </a:t>
                      </a:r>
                      <a:endParaRPr lang="en-US" sz="900" dirty="0">
                        <a:solidFill>
                          <a:srgbClr val="0070C0"/>
                        </a:solidFill>
                        <a:effectLst/>
                        <a:latin typeface="Arial"/>
                        <a:ea typeface="Calibri"/>
                        <a:cs typeface="Times New Roman"/>
                      </a:endParaRPr>
                    </a:p>
                    <a:p>
                      <a:pPr marL="0" marR="0">
                        <a:spcBef>
                          <a:spcPts val="0"/>
                        </a:spcBef>
                        <a:spcAft>
                          <a:spcPts val="0"/>
                        </a:spcAft>
                      </a:pPr>
                      <a:r>
                        <a:rPr lang="en-US" sz="900" dirty="0" smtClean="0">
                          <a:solidFill>
                            <a:srgbClr val="0070C0"/>
                          </a:solidFill>
                          <a:effectLst/>
                          <a:latin typeface="Arial"/>
                          <a:ea typeface="Times New Roman"/>
                          <a:cs typeface="Arial"/>
                        </a:rPr>
                        <a:t>extended probing  possible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Taste tests, </a:t>
                      </a:r>
                      <a:r>
                        <a:rPr lang="en-US" sz="900" dirty="0" smtClean="0">
                          <a:solidFill>
                            <a:srgbClr val="0070C0"/>
                          </a:solidFill>
                          <a:effectLst/>
                          <a:latin typeface="Arial"/>
                          <a:ea typeface="Times New Roman"/>
                          <a:cs typeface="Arial"/>
                        </a:rPr>
                        <a:t>viewing </a:t>
                      </a:r>
                      <a:r>
                        <a:rPr lang="en-US" sz="900" dirty="0">
                          <a:solidFill>
                            <a:srgbClr val="0070C0"/>
                          </a:solidFill>
                          <a:effectLst/>
                          <a:latin typeface="Arial"/>
                          <a:ea typeface="Times New Roman"/>
                          <a:cs typeface="Arial"/>
                        </a:rPr>
                        <a:t>of </a:t>
                      </a:r>
                      <a:r>
                        <a:rPr lang="en-US" sz="900" dirty="0" smtClean="0">
                          <a:solidFill>
                            <a:srgbClr val="0070C0"/>
                          </a:solidFill>
                          <a:effectLst/>
                          <a:latin typeface="Arial"/>
                          <a:ea typeface="Times New Roman"/>
                          <a:cs typeface="Arial"/>
                        </a:rPr>
                        <a:t>TV </a:t>
                      </a:r>
                      <a:r>
                        <a:rPr lang="en-US" sz="900" dirty="0">
                          <a:solidFill>
                            <a:srgbClr val="0070C0"/>
                          </a:solidFill>
                          <a:effectLst/>
                          <a:latin typeface="Arial"/>
                          <a:ea typeface="Times New Roman"/>
                          <a:cs typeface="Arial"/>
                        </a:rPr>
                        <a:t>commercials </a:t>
                      </a:r>
                      <a:r>
                        <a:rPr lang="en-US" sz="900" dirty="0" smtClean="0">
                          <a:solidFill>
                            <a:srgbClr val="0070C0"/>
                          </a:solidFill>
                          <a:effectLst/>
                          <a:latin typeface="Arial"/>
                          <a:ea typeface="Times New Roman"/>
                          <a:cs typeface="Arial"/>
                        </a:rPr>
                        <a:t>possible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Fieldwork and supervision of data </a:t>
                      </a:r>
                      <a:r>
                        <a:rPr lang="en-US" sz="900" dirty="0" smtClean="0">
                          <a:solidFill>
                            <a:srgbClr val="0070C0"/>
                          </a:solidFill>
                          <a:effectLst/>
                          <a:latin typeface="Arial"/>
                          <a:ea typeface="Times New Roman"/>
                          <a:cs typeface="Arial"/>
                        </a:rPr>
                        <a:t>collection </a:t>
                      </a:r>
                      <a:r>
                        <a:rPr lang="en-US" sz="900" dirty="0">
                          <a:solidFill>
                            <a:srgbClr val="0070C0"/>
                          </a:solidFill>
                          <a:effectLst/>
                          <a:latin typeface="Arial"/>
                          <a:ea typeface="Times New Roman"/>
                          <a:cs typeface="Arial"/>
                        </a:rPr>
                        <a:t>are </a:t>
                      </a:r>
                      <a:r>
                        <a:rPr lang="en-US" sz="900" dirty="0" smtClean="0">
                          <a:solidFill>
                            <a:srgbClr val="0070C0"/>
                          </a:solidFill>
                          <a:effectLst/>
                          <a:latin typeface="Arial"/>
                          <a:ea typeface="Times New Roman"/>
                          <a:cs typeface="Arial"/>
                        </a:rPr>
                        <a:t>simplified</a:t>
                      </a:r>
                      <a:r>
                        <a:rPr lang="en-US" sz="900" dirty="0">
                          <a:solidFill>
                            <a:srgbClr val="0070C0"/>
                          </a:solidFill>
                          <a:effectLst/>
                          <a:latin typeface="Arial"/>
                          <a:ea typeface="Times New Roman"/>
                          <a:cs typeface="Arial"/>
                        </a:rPr>
                        <a:t>; quite </a:t>
                      </a:r>
                      <a:r>
                        <a:rPr lang="en-US" sz="900" dirty="0" smtClean="0">
                          <a:solidFill>
                            <a:srgbClr val="0070C0"/>
                          </a:solidFill>
                          <a:effectLst/>
                          <a:latin typeface="Arial"/>
                          <a:ea typeface="Times New Roman"/>
                          <a:cs typeface="Arial"/>
                        </a:rPr>
                        <a:t>adaptable </a:t>
                      </a:r>
                      <a:r>
                        <a:rPr lang="en-US" sz="900" dirty="0">
                          <a:solidFill>
                            <a:srgbClr val="0070C0"/>
                          </a:solidFill>
                          <a:effectLst/>
                          <a:latin typeface="Arial"/>
                          <a:ea typeface="Times New Roman"/>
                          <a:cs typeface="Arial"/>
                        </a:rPr>
                        <a:t>to </a:t>
                      </a:r>
                      <a:r>
                        <a:rPr lang="en-US" sz="900" dirty="0" smtClean="0">
                          <a:solidFill>
                            <a:srgbClr val="0070C0"/>
                          </a:solidFill>
                          <a:effectLst/>
                          <a:latin typeface="Arial"/>
                          <a:ea typeface="Times New Roman"/>
                          <a:cs typeface="Arial"/>
                        </a:rPr>
                        <a:t>computer technology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Respondent may answer questions at own convenience: has time to reflect on answers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900" dirty="0">
                          <a:solidFill>
                            <a:srgbClr val="0070C0"/>
                          </a:solidFill>
                          <a:effectLst/>
                          <a:latin typeface="Arial"/>
                          <a:ea typeface="Times New Roman"/>
                          <a:cs typeface="Arial"/>
                        </a:rPr>
                        <a:t>Streaming media software allows use of graphics and animation </a:t>
                      </a:r>
                      <a:endParaRPr lang="en-US" sz="900" dirty="0">
                        <a:solidFill>
                          <a:srgbClr val="0070C0"/>
                        </a:solidFill>
                        <a:effectLst/>
                        <a:latin typeface="Arial"/>
                        <a:ea typeface="Calibri"/>
                        <a:cs typeface="Times New Roman"/>
                      </a:endParaRPr>
                    </a:p>
                  </a:txBody>
                  <a:tcPr marL="54864" marR="54864" marT="18288" marB="1828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
        <p:nvSpPr>
          <p:cNvPr id="8" name="Rectangle 7"/>
          <p:cNvSpPr/>
          <p:nvPr/>
        </p:nvSpPr>
        <p:spPr>
          <a:xfrm>
            <a:off x="381000" y="6019800"/>
            <a:ext cx="8305800" cy="338554"/>
          </a:xfrm>
          <a:prstGeom prst="rect">
            <a:avLst/>
          </a:prstGeom>
        </p:spPr>
        <p:txBody>
          <a:bodyPr wrap="square">
            <a:spAutoFit/>
          </a:bodyPr>
          <a:lstStyle/>
          <a:p>
            <a:r>
              <a:rPr lang="en-US" sz="800" b="1" i="1" dirty="0">
                <a:solidFill>
                  <a:srgbClr val="0099CC"/>
                </a:solidFill>
              </a:rPr>
              <a:t>Source</a:t>
            </a:r>
            <a:r>
              <a:rPr lang="en-US" sz="800" b="1" dirty="0">
                <a:solidFill>
                  <a:srgbClr val="0099CC"/>
                </a:solidFill>
              </a:rPr>
              <a:t>:</a:t>
            </a:r>
            <a:r>
              <a:rPr lang="en-US" sz="800" i="1" dirty="0" smtClean="0">
                <a:solidFill>
                  <a:srgbClr val="0099CC"/>
                </a:solidFill>
              </a:rPr>
              <a:t> </a:t>
            </a:r>
            <a:r>
              <a:rPr lang="en-US" sz="800" dirty="0" smtClean="0">
                <a:solidFill>
                  <a:srgbClr val="0070C0"/>
                </a:solidFill>
              </a:rPr>
              <a:t>Peter R. Dickson, </a:t>
            </a:r>
            <a:r>
              <a:rPr lang="en-US" sz="800" i="1" dirty="0" smtClean="0">
                <a:solidFill>
                  <a:srgbClr val="0070C0"/>
                </a:solidFill>
              </a:rPr>
              <a:t>Marketing Management</a:t>
            </a:r>
            <a:r>
              <a:rPr lang="en-US" sz="800" dirty="0" smtClean="0">
                <a:solidFill>
                  <a:srgbClr val="0070C0"/>
                </a:solidFill>
              </a:rPr>
              <a:t>, 1st ed. © 1994 </a:t>
            </a:r>
            <a:r>
              <a:rPr lang="en-US" sz="800" dirty="0" err="1" smtClean="0">
                <a:solidFill>
                  <a:srgbClr val="0070C0"/>
                </a:solidFill>
              </a:rPr>
              <a:t>Cengage</a:t>
            </a:r>
            <a:r>
              <a:rPr lang="en-US" sz="800" dirty="0" smtClean="0">
                <a:solidFill>
                  <a:srgbClr val="0070C0"/>
                </a:solidFill>
              </a:rPr>
              <a:t> Learning; see also Barry J. </a:t>
            </a:r>
            <a:r>
              <a:rPr lang="en-US" sz="800" dirty="0" err="1" smtClean="0">
                <a:solidFill>
                  <a:srgbClr val="0070C0"/>
                </a:solidFill>
              </a:rPr>
              <a:t>Babin</a:t>
            </a:r>
            <a:r>
              <a:rPr lang="en-US" sz="800" dirty="0" smtClean="0">
                <a:solidFill>
                  <a:srgbClr val="0070C0"/>
                </a:solidFill>
              </a:rPr>
              <a:t> and William G. </a:t>
            </a:r>
            <a:r>
              <a:rPr lang="en-US" sz="800" dirty="0" err="1" smtClean="0">
                <a:solidFill>
                  <a:srgbClr val="0070C0"/>
                </a:solidFill>
              </a:rPr>
              <a:t>Zikmund</a:t>
            </a:r>
            <a:r>
              <a:rPr lang="en-US" sz="800" dirty="0" smtClean="0">
                <a:solidFill>
                  <a:srgbClr val="0070C0"/>
                </a:solidFill>
              </a:rPr>
              <a:t>, Essentials of </a:t>
            </a:r>
            <a:r>
              <a:rPr lang="en-US" sz="800" i="1" dirty="0" smtClean="0">
                <a:solidFill>
                  <a:srgbClr val="0070C0"/>
                </a:solidFill>
              </a:rPr>
              <a:t>Marketing Research</a:t>
            </a:r>
            <a:r>
              <a:rPr lang="en-US" sz="800" dirty="0" smtClean="0">
                <a:solidFill>
                  <a:srgbClr val="0070C0"/>
                </a:solidFill>
              </a:rPr>
              <a:t>, </a:t>
            </a:r>
            <a:br>
              <a:rPr lang="en-US" sz="800" dirty="0" smtClean="0">
                <a:solidFill>
                  <a:srgbClr val="0070C0"/>
                </a:solidFill>
              </a:rPr>
            </a:br>
            <a:r>
              <a:rPr lang="en-US" sz="800" dirty="0" smtClean="0">
                <a:solidFill>
                  <a:srgbClr val="0070C0"/>
                </a:solidFill>
              </a:rPr>
              <a:t>6th Edition (Mason, OH: </a:t>
            </a:r>
            <a:r>
              <a:rPr lang="en-US" sz="800" dirty="0" err="1" smtClean="0">
                <a:solidFill>
                  <a:srgbClr val="0070C0"/>
                </a:solidFill>
              </a:rPr>
              <a:t>Cengage</a:t>
            </a:r>
            <a:r>
              <a:rPr lang="en-US" sz="800" dirty="0" smtClean="0">
                <a:solidFill>
                  <a:srgbClr val="0070C0"/>
                </a:solidFill>
              </a:rPr>
              <a:t>/South-Western, 2016).</a:t>
            </a:r>
            <a:endParaRPr lang="en-US" sz="800" dirty="0">
              <a:solidFill>
                <a:srgbClr val="0070C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3979325"/>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6" name="Slide Number Placeholder 4"/>
          <p:cNvSpPr>
            <a:spLocks noGrp="1"/>
          </p:cNvSpPr>
          <p:nvPr>
            <p:ph type="sldNum" sz="quarter" idx="11"/>
          </p:nvPr>
        </p:nvSpPr>
        <p:spPr/>
        <p:txBody>
          <a:bodyPr/>
          <a:lstStyle/>
          <a:p>
            <a:r>
              <a:rPr lang="en-US"/>
              <a:t>10–</a:t>
            </a:r>
            <a:fld id="{98DA14B6-97DB-43DF-B47D-A3395C6F967C}" type="slidenum">
              <a:rPr lang="en-US"/>
              <a:pPr/>
              <a:t>13</a:t>
            </a:fld>
            <a:endParaRPr lang="en-US"/>
          </a:p>
        </p:txBody>
      </p:sp>
      <p:sp>
        <p:nvSpPr>
          <p:cNvPr id="1159170" name="Rectangle 2" descr="Slideheader01"/>
          <p:cNvSpPr>
            <a:spLocks noGrp="1" noChangeArrowheads="1"/>
          </p:cNvSpPr>
          <p:nvPr>
            <p:ph type="title"/>
          </p:nvPr>
        </p:nvSpPr>
        <p:spPr/>
        <p:txBody>
          <a:bodyPr/>
          <a:lstStyle/>
          <a:p>
            <a:r>
              <a:rPr lang="en-US"/>
              <a:t>Interpreting and Reporting the Information</a:t>
            </a:r>
          </a:p>
        </p:txBody>
      </p:sp>
      <p:sp>
        <p:nvSpPr>
          <p:cNvPr id="1159171" name="Rectangle 3"/>
          <p:cNvSpPr>
            <a:spLocks noGrp="1" noChangeArrowheads="1"/>
          </p:cNvSpPr>
          <p:nvPr>
            <p:ph type="body" idx="1"/>
          </p:nvPr>
        </p:nvSpPr>
        <p:spPr/>
        <p:txBody>
          <a:bodyPr/>
          <a:lstStyle/>
          <a:p>
            <a:pPr>
              <a:spcBef>
                <a:spcPct val="30000"/>
              </a:spcBef>
            </a:pPr>
            <a:r>
              <a:rPr lang="en-US"/>
              <a:t>Data organized and interpreted is information.</a:t>
            </a:r>
          </a:p>
          <a:p>
            <a:pPr lvl="1">
              <a:spcBef>
                <a:spcPct val="30000"/>
              </a:spcBef>
            </a:pPr>
            <a:r>
              <a:rPr lang="en-US"/>
              <a:t>Tables, charts, graphs</a:t>
            </a:r>
          </a:p>
          <a:p>
            <a:pPr lvl="1">
              <a:spcBef>
                <a:spcPct val="30000"/>
              </a:spcBef>
            </a:pPr>
            <a:r>
              <a:rPr lang="en-US"/>
              <a:t>Descriptive statistics</a:t>
            </a:r>
            <a:r>
              <a:rPr lang="en-US">
                <a:cs typeface="Arial" pitchFamily="34" charset="0"/>
              </a:rPr>
              <a:t>—mean, mode, median</a:t>
            </a:r>
          </a:p>
          <a:p>
            <a:pPr>
              <a:spcBef>
                <a:spcPct val="30000"/>
              </a:spcBef>
            </a:pPr>
            <a:r>
              <a:rPr lang="en-US"/>
              <a:t>Market research subject areas:</a:t>
            </a:r>
          </a:p>
          <a:p>
            <a:pPr lvl="1">
              <a:spcBef>
                <a:spcPct val="30000"/>
              </a:spcBef>
            </a:pPr>
            <a:r>
              <a:rPr lang="en-US"/>
              <a:t>Sales</a:t>
            </a:r>
          </a:p>
          <a:p>
            <a:pPr lvl="1">
              <a:spcBef>
                <a:spcPct val="30000"/>
              </a:spcBef>
            </a:pPr>
            <a:r>
              <a:rPr lang="en-US"/>
              <a:t>Distribution</a:t>
            </a:r>
          </a:p>
          <a:p>
            <a:pPr lvl="1">
              <a:spcBef>
                <a:spcPct val="30000"/>
              </a:spcBef>
            </a:pPr>
            <a:r>
              <a:rPr lang="en-US"/>
              <a:t>Markets</a:t>
            </a:r>
          </a:p>
          <a:p>
            <a:pPr lvl="1">
              <a:spcBef>
                <a:spcPct val="30000"/>
              </a:spcBef>
            </a:pPr>
            <a:r>
              <a:rPr lang="en-US"/>
              <a:t>Advertising</a:t>
            </a:r>
          </a:p>
          <a:p>
            <a:pPr lvl="1">
              <a:spcBef>
                <a:spcPct val="30000"/>
              </a:spcBef>
            </a:pPr>
            <a:r>
              <a:rPr lang="en-US"/>
              <a:t>Products</a:t>
            </a:r>
          </a:p>
        </p:txBody>
      </p:sp>
      <p:pic>
        <p:nvPicPr>
          <p:cNvPr id="1159172" name="Picture 4" descr="j0250666"/>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5105400" y="3598863"/>
            <a:ext cx="2771775" cy="2497137"/>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0434495"/>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59171">
                                            <p:txEl>
                                              <p:pRg st="0" end="0"/>
                                            </p:txEl>
                                          </p:spTgt>
                                        </p:tgtEl>
                                        <p:attrNameLst>
                                          <p:attrName>style.visibility</p:attrName>
                                        </p:attrNameLst>
                                      </p:cBhvr>
                                      <p:to>
                                        <p:strVal val="visible"/>
                                      </p:to>
                                    </p:set>
                                    <p:animEffect transition="in" filter="wipe(left)">
                                      <p:cBhvr>
                                        <p:cTn id="7" dur="1000"/>
                                        <p:tgtEl>
                                          <p:spTgt spid="1159171">
                                            <p:txEl>
                                              <p:pRg st="0" end="0"/>
                                            </p:txEl>
                                          </p:spTgt>
                                        </p:tgtEl>
                                      </p:cBhvr>
                                    </p:animEffect>
                                  </p:childTnLst>
                                </p:cTn>
                              </p:par>
                            </p:childTnLst>
                          </p:cTn>
                        </p:par>
                        <p:par>
                          <p:cTn id="8" fill="hold" nodeType="after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159171">
                                            <p:txEl>
                                              <p:pRg st="1" end="1"/>
                                            </p:txEl>
                                          </p:spTgt>
                                        </p:tgtEl>
                                        <p:attrNameLst>
                                          <p:attrName>style.visibility</p:attrName>
                                        </p:attrNameLst>
                                      </p:cBhvr>
                                      <p:to>
                                        <p:strVal val="visible"/>
                                      </p:to>
                                    </p:set>
                                    <p:animEffect transition="in" filter="wipe(left)">
                                      <p:cBhvr>
                                        <p:cTn id="11" dur="1000"/>
                                        <p:tgtEl>
                                          <p:spTgt spid="1159171">
                                            <p:txEl>
                                              <p:pRg st="1" end="1"/>
                                            </p:txEl>
                                          </p:spTgt>
                                        </p:tgtEl>
                                      </p:cBhvr>
                                    </p:animEffect>
                                  </p:childTnLst>
                                </p:cTn>
                              </p:par>
                            </p:childTnLst>
                          </p:cTn>
                        </p:par>
                        <p:par>
                          <p:cTn id="12" fill="hold" nodeType="afterGroup">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159171">
                                            <p:txEl>
                                              <p:pRg st="2" end="2"/>
                                            </p:txEl>
                                          </p:spTgt>
                                        </p:tgtEl>
                                        <p:attrNameLst>
                                          <p:attrName>style.visibility</p:attrName>
                                        </p:attrNameLst>
                                      </p:cBhvr>
                                      <p:to>
                                        <p:strVal val="visible"/>
                                      </p:to>
                                    </p:set>
                                    <p:animEffect transition="in" filter="wipe(left)">
                                      <p:cBhvr>
                                        <p:cTn id="15" dur="1000"/>
                                        <p:tgtEl>
                                          <p:spTgt spid="1159171">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59171">
                                            <p:txEl>
                                              <p:pRg st="3" end="3"/>
                                            </p:txEl>
                                          </p:spTgt>
                                        </p:tgtEl>
                                        <p:attrNameLst>
                                          <p:attrName>style.visibility</p:attrName>
                                        </p:attrNameLst>
                                      </p:cBhvr>
                                      <p:to>
                                        <p:strVal val="visible"/>
                                      </p:to>
                                    </p:set>
                                    <p:animEffect transition="in" filter="wipe(left)">
                                      <p:cBhvr>
                                        <p:cTn id="20" dur="1000"/>
                                        <p:tgtEl>
                                          <p:spTgt spid="1159171">
                                            <p:txEl>
                                              <p:pRg st="3" end="3"/>
                                            </p:txEl>
                                          </p:spTgt>
                                        </p:tgtEl>
                                      </p:cBhvr>
                                    </p:animEffect>
                                  </p:childTnLst>
                                </p:cTn>
                              </p:par>
                            </p:childTnLst>
                          </p:cTn>
                        </p:par>
                        <p:par>
                          <p:cTn id="21" fill="hold" nodeType="afterGroup">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159171">
                                            <p:txEl>
                                              <p:pRg st="4" end="4"/>
                                            </p:txEl>
                                          </p:spTgt>
                                        </p:tgtEl>
                                        <p:attrNameLst>
                                          <p:attrName>style.visibility</p:attrName>
                                        </p:attrNameLst>
                                      </p:cBhvr>
                                      <p:to>
                                        <p:strVal val="visible"/>
                                      </p:to>
                                    </p:set>
                                    <p:animEffect transition="in" filter="wipe(left)">
                                      <p:cBhvr>
                                        <p:cTn id="24" dur="1000"/>
                                        <p:tgtEl>
                                          <p:spTgt spid="1159171">
                                            <p:txEl>
                                              <p:pRg st="4" end="4"/>
                                            </p:txEl>
                                          </p:spTgt>
                                        </p:tgtEl>
                                      </p:cBhvr>
                                    </p:animEffect>
                                  </p:childTnLst>
                                </p:cTn>
                              </p:par>
                            </p:childTnLst>
                          </p:cTn>
                        </p:par>
                        <p:par>
                          <p:cTn id="25" fill="hold" nodeType="afterGroup">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1159171">
                                            <p:txEl>
                                              <p:pRg st="5" end="5"/>
                                            </p:txEl>
                                          </p:spTgt>
                                        </p:tgtEl>
                                        <p:attrNameLst>
                                          <p:attrName>style.visibility</p:attrName>
                                        </p:attrNameLst>
                                      </p:cBhvr>
                                      <p:to>
                                        <p:strVal val="visible"/>
                                      </p:to>
                                    </p:set>
                                    <p:animEffect transition="in" filter="wipe(left)">
                                      <p:cBhvr>
                                        <p:cTn id="28" dur="1000"/>
                                        <p:tgtEl>
                                          <p:spTgt spid="1159171">
                                            <p:txEl>
                                              <p:pRg st="5" end="5"/>
                                            </p:txEl>
                                          </p:spTgt>
                                        </p:tgtEl>
                                      </p:cBhvr>
                                    </p:animEffect>
                                  </p:childTnLst>
                                </p:cTn>
                              </p:par>
                            </p:childTnLst>
                          </p:cTn>
                        </p:par>
                        <p:par>
                          <p:cTn id="29" fill="hold" nodeType="afterGroup">
                            <p:stCondLst>
                              <p:cond delay="3000"/>
                            </p:stCondLst>
                            <p:childTnLst>
                              <p:par>
                                <p:cTn id="30" presetID="22" presetClass="entr" presetSubtype="8" fill="hold" grpId="0" nodeType="afterEffect">
                                  <p:stCondLst>
                                    <p:cond delay="0"/>
                                  </p:stCondLst>
                                  <p:childTnLst>
                                    <p:set>
                                      <p:cBhvr>
                                        <p:cTn id="31" dur="1" fill="hold">
                                          <p:stCondLst>
                                            <p:cond delay="0"/>
                                          </p:stCondLst>
                                        </p:cTn>
                                        <p:tgtEl>
                                          <p:spTgt spid="1159171">
                                            <p:txEl>
                                              <p:pRg st="6" end="6"/>
                                            </p:txEl>
                                          </p:spTgt>
                                        </p:tgtEl>
                                        <p:attrNameLst>
                                          <p:attrName>style.visibility</p:attrName>
                                        </p:attrNameLst>
                                      </p:cBhvr>
                                      <p:to>
                                        <p:strVal val="visible"/>
                                      </p:to>
                                    </p:set>
                                    <p:animEffect transition="in" filter="wipe(left)">
                                      <p:cBhvr>
                                        <p:cTn id="32" dur="1000"/>
                                        <p:tgtEl>
                                          <p:spTgt spid="1159171">
                                            <p:txEl>
                                              <p:pRg st="6" end="6"/>
                                            </p:txEl>
                                          </p:spTgt>
                                        </p:tgtEl>
                                      </p:cBhvr>
                                    </p:animEffect>
                                  </p:childTnLst>
                                </p:cTn>
                              </p:par>
                            </p:childTnLst>
                          </p:cTn>
                        </p:par>
                        <p:par>
                          <p:cTn id="33" fill="hold" nodeType="afterGroup">
                            <p:stCondLst>
                              <p:cond delay="4000"/>
                            </p:stCondLst>
                            <p:childTnLst>
                              <p:par>
                                <p:cTn id="34" presetID="22" presetClass="entr" presetSubtype="8" fill="hold" grpId="0" nodeType="afterEffect">
                                  <p:stCondLst>
                                    <p:cond delay="0"/>
                                  </p:stCondLst>
                                  <p:childTnLst>
                                    <p:set>
                                      <p:cBhvr>
                                        <p:cTn id="35" dur="1" fill="hold">
                                          <p:stCondLst>
                                            <p:cond delay="0"/>
                                          </p:stCondLst>
                                        </p:cTn>
                                        <p:tgtEl>
                                          <p:spTgt spid="1159171">
                                            <p:txEl>
                                              <p:pRg st="7" end="7"/>
                                            </p:txEl>
                                          </p:spTgt>
                                        </p:tgtEl>
                                        <p:attrNameLst>
                                          <p:attrName>style.visibility</p:attrName>
                                        </p:attrNameLst>
                                      </p:cBhvr>
                                      <p:to>
                                        <p:strVal val="visible"/>
                                      </p:to>
                                    </p:set>
                                    <p:animEffect transition="in" filter="wipe(left)">
                                      <p:cBhvr>
                                        <p:cTn id="36" dur="1000"/>
                                        <p:tgtEl>
                                          <p:spTgt spid="1159171">
                                            <p:txEl>
                                              <p:pRg st="7" end="7"/>
                                            </p:txEl>
                                          </p:spTgt>
                                        </p:tgtEl>
                                      </p:cBhvr>
                                    </p:animEffect>
                                  </p:childTnLst>
                                </p:cTn>
                              </p:par>
                            </p:childTnLst>
                          </p:cTn>
                        </p:par>
                        <p:par>
                          <p:cTn id="37" fill="hold" nodeType="afterGroup">
                            <p:stCondLst>
                              <p:cond delay="5000"/>
                            </p:stCondLst>
                            <p:childTnLst>
                              <p:par>
                                <p:cTn id="38" presetID="22" presetClass="entr" presetSubtype="8" fill="hold" grpId="0" nodeType="afterEffect">
                                  <p:stCondLst>
                                    <p:cond delay="0"/>
                                  </p:stCondLst>
                                  <p:childTnLst>
                                    <p:set>
                                      <p:cBhvr>
                                        <p:cTn id="39" dur="1" fill="hold">
                                          <p:stCondLst>
                                            <p:cond delay="0"/>
                                          </p:stCondLst>
                                        </p:cTn>
                                        <p:tgtEl>
                                          <p:spTgt spid="1159171">
                                            <p:txEl>
                                              <p:pRg st="8" end="8"/>
                                            </p:txEl>
                                          </p:spTgt>
                                        </p:tgtEl>
                                        <p:attrNameLst>
                                          <p:attrName>style.visibility</p:attrName>
                                        </p:attrNameLst>
                                      </p:cBhvr>
                                      <p:to>
                                        <p:strVal val="visible"/>
                                      </p:to>
                                    </p:set>
                                    <p:animEffect transition="in" filter="wipe(left)">
                                      <p:cBhvr>
                                        <p:cTn id="40" dur="1000"/>
                                        <p:tgtEl>
                                          <p:spTgt spid="115917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9171" grpId="0" build="p"/>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a:t>10–</a:t>
            </a:r>
            <a:fld id="{80A0EF98-FA4A-4CAD-8639-48D791B13135}" type="slidenum">
              <a:rPr lang="en-US"/>
              <a:pPr/>
              <a:t>14</a:t>
            </a:fld>
            <a:endParaRPr lang="en-US"/>
          </a:p>
        </p:txBody>
      </p:sp>
      <p:sp>
        <p:nvSpPr>
          <p:cNvPr id="1161218" name="Rectangle 2" descr="Slideheader01"/>
          <p:cNvSpPr>
            <a:spLocks noGrp="1" noChangeArrowheads="1"/>
          </p:cNvSpPr>
          <p:nvPr>
            <p:ph type="title"/>
          </p:nvPr>
        </p:nvSpPr>
        <p:spPr/>
        <p:txBody>
          <a:bodyPr/>
          <a:lstStyle/>
          <a:p>
            <a:r>
              <a:rPr lang="en-US" dirty="0"/>
              <a:t>Inhibitors to Market </a:t>
            </a:r>
            <a:r>
              <a:rPr lang="en-US" dirty="0" smtClean="0"/>
              <a:t>Research</a:t>
            </a:r>
            <a:endParaRPr lang="en-US" dirty="0"/>
          </a:p>
        </p:txBody>
      </p:sp>
      <p:sp>
        <p:nvSpPr>
          <p:cNvPr id="1161219" name="Rectangle 3"/>
          <p:cNvSpPr>
            <a:spLocks noGrp="1" noChangeArrowheads="1"/>
          </p:cNvSpPr>
          <p:nvPr>
            <p:ph type="body" idx="1"/>
          </p:nvPr>
        </p:nvSpPr>
        <p:spPr/>
        <p:txBody>
          <a:bodyPr/>
          <a:lstStyle/>
          <a:p>
            <a:pPr>
              <a:spcBef>
                <a:spcPct val="50000"/>
              </a:spcBef>
            </a:pPr>
            <a:r>
              <a:rPr lang="en-US"/>
              <a:t>Mistaken beliefs that inhibit the use of marketing research:</a:t>
            </a:r>
          </a:p>
          <a:p>
            <a:pPr lvl="1">
              <a:spcBef>
                <a:spcPct val="50000"/>
              </a:spcBef>
            </a:pPr>
            <a:r>
              <a:rPr lang="en-US" b="1"/>
              <a:t>Cost:</a:t>
            </a:r>
            <a:r>
              <a:rPr lang="en-US"/>
              <a:t> research is too expensive.</a:t>
            </a:r>
          </a:p>
          <a:p>
            <a:pPr lvl="1">
              <a:spcBef>
                <a:spcPct val="50000"/>
              </a:spcBef>
            </a:pPr>
            <a:r>
              <a:rPr lang="en-US" b="1"/>
              <a:t>Complexity:</a:t>
            </a:r>
            <a:r>
              <a:rPr lang="en-US"/>
              <a:t> research techniques rely on overly complex sampling, surveying, and statistical analysis.</a:t>
            </a:r>
          </a:p>
          <a:p>
            <a:pPr lvl="1">
              <a:spcBef>
                <a:spcPct val="50000"/>
              </a:spcBef>
            </a:pPr>
            <a:r>
              <a:rPr lang="en-US" b="1"/>
              <a:t>Strategic Decisions:</a:t>
            </a:r>
            <a:r>
              <a:rPr lang="en-US"/>
              <a:t> only major strategic decisions need to be supported through marketing research.</a:t>
            </a:r>
          </a:p>
          <a:p>
            <a:pPr lvl="1">
              <a:spcBef>
                <a:spcPct val="50000"/>
              </a:spcBef>
            </a:pPr>
            <a:r>
              <a:rPr lang="en-US" b="1"/>
              <a:t>Irrelevancy:</a:t>
            </a:r>
            <a:r>
              <a:rPr lang="en-US"/>
              <a:t> research data will contain either information that merely supports what is already known or irrelevant information.</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290942187"/>
      </p:ext>
    </p:extLst>
  </p:cSld>
  <p:clrMapOvr>
    <a:masterClrMapping/>
  </p:clrMapOvr>
  <p:transition spd="slow">
    <p:cut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Media Marketing</a:t>
            </a:r>
          </a:p>
        </p:txBody>
      </p:sp>
      <p:sp>
        <p:nvSpPr>
          <p:cNvPr id="3" name="Content Placeholder 2"/>
          <p:cNvSpPr>
            <a:spLocks noGrp="1"/>
          </p:cNvSpPr>
          <p:nvPr>
            <p:ph idx="1"/>
          </p:nvPr>
        </p:nvSpPr>
        <p:spPr/>
        <p:txBody>
          <a:bodyPr/>
          <a:lstStyle/>
          <a:p>
            <a:r>
              <a:rPr lang="en-US" dirty="0" smtClean="0"/>
              <a:t>Social Media Marketing</a:t>
            </a:r>
          </a:p>
          <a:p>
            <a:pPr lvl="1"/>
            <a:r>
              <a:rPr lang="en-US" dirty="0" smtClean="0"/>
              <a:t>The use of social networks, online communities, blogs, wikis, and other online collaborative media tools for marketing purposes.</a:t>
            </a:r>
          </a:p>
          <a:p>
            <a:r>
              <a:rPr lang="en-US" dirty="0" smtClean="0"/>
              <a:t>Effective Social Media Marketing</a:t>
            </a:r>
          </a:p>
          <a:p>
            <a:pPr lvl="1"/>
            <a:r>
              <a:rPr lang="en-US" b="1" i="1" dirty="0" smtClean="0"/>
              <a:t>Create</a:t>
            </a:r>
            <a:r>
              <a:rPr lang="en-US" dirty="0" smtClean="0"/>
              <a:t> value </a:t>
            </a:r>
            <a:r>
              <a:rPr lang="en-US" dirty="0"/>
              <a:t>with an event, a video, a tweet, or a blog entry, that </a:t>
            </a:r>
            <a:r>
              <a:rPr lang="en-US" dirty="0" smtClean="0"/>
              <a:t>attracts attention </a:t>
            </a:r>
            <a:r>
              <a:rPr lang="en-US" dirty="0"/>
              <a:t>and becomes </a:t>
            </a:r>
            <a:r>
              <a:rPr lang="en-US" dirty="0" smtClean="0"/>
              <a:t>viral. </a:t>
            </a:r>
          </a:p>
          <a:p>
            <a:pPr lvl="1"/>
            <a:r>
              <a:rPr lang="en-US" b="1" i="1" dirty="0" smtClean="0"/>
              <a:t>Enable</a:t>
            </a:r>
            <a:r>
              <a:rPr lang="en-US" dirty="0" smtClean="0"/>
              <a:t> </a:t>
            </a:r>
            <a:r>
              <a:rPr lang="en-US" dirty="0"/>
              <a:t>customers to promote a message themselves with multiple online social </a:t>
            </a:r>
            <a:r>
              <a:rPr lang="en-US" dirty="0" smtClean="0"/>
              <a:t>media venues</a:t>
            </a:r>
            <a:r>
              <a:rPr lang="en-US" dirty="0"/>
              <a:t>. </a:t>
            </a:r>
            <a:endParaRPr lang="en-US" dirty="0" smtClean="0"/>
          </a:p>
          <a:p>
            <a:pPr lvl="1"/>
            <a:r>
              <a:rPr lang="en-US" b="1" i="1" dirty="0" smtClean="0"/>
              <a:t>Encourage</a:t>
            </a:r>
            <a:r>
              <a:rPr lang="en-US" dirty="0" smtClean="0"/>
              <a:t> </a:t>
            </a:r>
            <a:r>
              <a:rPr lang="en-US" dirty="0"/>
              <a:t>user participation and </a:t>
            </a:r>
            <a:r>
              <a:rPr lang="en-US" dirty="0" smtClean="0"/>
              <a:t>dialogue that fully engages customers </a:t>
            </a:r>
            <a:r>
              <a:rPr lang="en-US" dirty="0"/>
              <a:t>with online conversations</a:t>
            </a:r>
            <a:r>
              <a:rPr lang="en-US" dirty="0" smtClean="0"/>
              <a:t>.</a:t>
            </a:r>
            <a:endParaRPr lang="en-US" dirty="0"/>
          </a:p>
        </p:txBody>
      </p:sp>
      <p:sp>
        <p:nvSpPr>
          <p:cNvPr id="5" name="Slide Number Placeholder 4"/>
          <p:cNvSpPr>
            <a:spLocks noGrp="1"/>
          </p:cNvSpPr>
          <p:nvPr>
            <p:ph type="sldNum" sz="quarter" idx="11"/>
          </p:nvPr>
        </p:nvSpPr>
        <p:spPr/>
        <p:txBody>
          <a:bodyPr/>
          <a:lstStyle/>
          <a:p>
            <a:r>
              <a:rPr lang="en-US" smtClean="0"/>
              <a:t>10–</a:t>
            </a:r>
            <a:fld id="{9DAC87E6-52C6-494E-A0BF-81BB0645A7B2}" type="slidenum">
              <a:rPr lang="en-US" smtClean="0"/>
              <a:pPr/>
              <a:t>15</a:t>
            </a:fld>
            <a:endParaRPr lang="en-US"/>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53742697"/>
      </p:ext>
    </p:extLst>
  </p:cSld>
  <p:clrMapOvr>
    <a:masterClrMapping/>
  </p:clrMapOvr>
  <p:transition spd="slow">
    <p:cut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Distinctions of Social Media Marketing</a:t>
            </a:r>
          </a:p>
        </p:txBody>
      </p:sp>
      <p:sp>
        <p:nvSpPr>
          <p:cNvPr id="3" name="Content Placeholder 2"/>
          <p:cNvSpPr>
            <a:spLocks noGrp="1"/>
          </p:cNvSpPr>
          <p:nvPr>
            <p:ph idx="1"/>
          </p:nvPr>
        </p:nvSpPr>
        <p:spPr/>
        <p:txBody>
          <a:bodyPr/>
          <a:lstStyle/>
          <a:p>
            <a:r>
              <a:rPr lang="en-US" dirty="0" smtClean="0"/>
              <a:t>Control Versus Contributions</a:t>
            </a:r>
          </a:p>
          <a:p>
            <a:pPr lvl="1"/>
            <a:r>
              <a:rPr lang="en-US" dirty="0" smtClean="0"/>
              <a:t>Social </a:t>
            </a:r>
            <a:r>
              <a:rPr lang="en-US" dirty="0"/>
              <a:t>medial marketing </a:t>
            </a:r>
            <a:r>
              <a:rPr lang="en-US" dirty="0" smtClean="0"/>
              <a:t>emphasizes </a:t>
            </a:r>
            <a:r>
              <a:rPr lang="en-US" dirty="0"/>
              <a:t>audience contribution and relinquishes </a:t>
            </a:r>
            <a:r>
              <a:rPr lang="en-US" dirty="0" smtClean="0"/>
              <a:t>organizational control </a:t>
            </a:r>
            <a:r>
              <a:rPr lang="en-US" dirty="0"/>
              <a:t>over large parts of the content.</a:t>
            </a:r>
          </a:p>
          <a:p>
            <a:r>
              <a:rPr lang="en-US" dirty="0" smtClean="0"/>
              <a:t>Trust Building</a:t>
            </a:r>
          </a:p>
          <a:p>
            <a:pPr lvl="1"/>
            <a:r>
              <a:rPr lang="en-US" dirty="0" smtClean="0"/>
              <a:t>Firms </a:t>
            </a:r>
            <a:r>
              <a:rPr lang="en-US" dirty="0"/>
              <a:t>cannot </a:t>
            </a:r>
            <a:r>
              <a:rPr lang="en-US" dirty="0" smtClean="0"/>
              <a:t>fully control the content users create, development of </a:t>
            </a:r>
            <a:r>
              <a:rPr lang="en-US" dirty="0"/>
              <a:t>trusting </a:t>
            </a:r>
            <a:r>
              <a:rPr lang="en-US" dirty="0" smtClean="0"/>
              <a:t>relationships is required.</a:t>
            </a:r>
          </a:p>
          <a:p>
            <a:r>
              <a:rPr lang="en-US" dirty="0" smtClean="0"/>
              <a:t>Two-Way Communication</a:t>
            </a:r>
          </a:p>
          <a:p>
            <a:pPr lvl="1"/>
            <a:r>
              <a:rPr lang="en-US" dirty="0"/>
              <a:t>Social media creates an </a:t>
            </a:r>
            <a:r>
              <a:rPr lang="en-US" dirty="0" smtClean="0"/>
              <a:t>ongoing interactive conversation </a:t>
            </a:r>
            <a:r>
              <a:rPr lang="en-US" dirty="0"/>
              <a:t>between the </a:t>
            </a:r>
            <a:r>
              <a:rPr lang="en-US" dirty="0" smtClean="0"/>
              <a:t>firm </a:t>
            </a:r>
            <a:r>
              <a:rPr lang="en-US" dirty="0"/>
              <a:t>and the </a:t>
            </a:r>
            <a:r>
              <a:rPr lang="en-US" dirty="0" smtClean="0"/>
              <a:t>customer.</a:t>
            </a:r>
            <a:endParaRPr lang="en-US" dirty="0"/>
          </a:p>
        </p:txBody>
      </p:sp>
      <p:sp>
        <p:nvSpPr>
          <p:cNvPr id="5" name="Slide Number Placeholder 4"/>
          <p:cNvSpPr>
            <a:spLocks noGrp="1"/>
          </p:cNvSpPr>
          <p:nvPr>
            <p:ph type="sldNum" sz="quarter" idx="11"/>
          </p:nvPr>
        </p:nvSpPr>
        <p:spPr/>
        <p:txBody>
          <a:bodyPr/>
          <a:lstStyle/>
          <a:p>
            <a:r>
              <a:rPr lang="en-US" smtClean="0"/>
              <a:t>10–</a:t>
            </a:r>
            <a:fld id="{9DAC87E6-52C6-494E-A0BF-81BB0645A7B2}" type="slidenum">
              <a:rPr lang="en-US" smtClean="0"/>
              <a:pPr/>
              <a:t>16</a:t>
            </a:fld>
            <a:endParaRPr lang="en-US"/>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38420137"/>
      </p:ext>
    </p:extLst>
  </p:cSld>
  <p:clrMapOvr>
    <a:masterClrMapping/>
  </p:clrMapOvr>
  <p:transition spd="slow">
    <p:cut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a Social Media Marketing Plan</a:t>
            </a:r>
          </a:p>
        </p:txBody>
      </p:sp>
      <p:graphicFrame>
        <p:nvGraphicFramePr>
          <p:cNvPr id="7" name="Content Placeholder 6"/>
          <p:cNvGraphicFramePr>
            <a:graphicFrameLocks noGrp="1"/>
          </p:cNvGraphicFramePr>
          <p:nvPr>
            <p:ph idx="1"/>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382500453"/>
              </p:ext>
            </p:extLst>
          </p:nvPr>
        </p:nvGraphicFramePr>
        <p:xfrm>
          <a:off x="228600" y="1219200"/>
          <a:ext cx="8686800" cy="4800600"/>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1"/>
          </p:nvPr>
        </p:nvSpPr>
        <p:spPr/>
        <p:txBody>
          <a:bodyPr/>
          <a:lstStyle/>
          <a:p>
            <a:r>
              <a:rPr lang="en-US" smtClean="0"/>
              <a:t>10–</a:t>
            </a:r>
            <a:fld id="{9DAC87E6-52C6-494E-A0BF-81BB0645A7B2}" type="slidenum">
              <a:rPr lang="en-US" smtClean="0"/>
              <a:pPr/>
              <a:t>17</a:t>
            </a:fld>
            <a:endParaRPr lang="en-US"/>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372990764"/>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 name="Slide Number Placeholder 3"/>
          <p:cNvSpPr>
            <a:spLocks noGrp="1"/>
          </p:cNvSpPr>
          <p:nvPr>
            <p:ph type="sldNum" sz="quarter" idx="11"/>
          </p:nvPr>
        </p:nvSpPr>
        <p:spPr/>
        <p:txBody>
          <a:bodyPr/>
          <a:lstStyle/>
          <a:p>
            <a:r>
              <a:rPr lang="en-US"/>
              <a:t>10–</a:t>
            </a:r>
            <a:fld id="{DB11B9B3-EDA0-4938-A36D-C7C302822DE0}" type="slidenum">
              <a:rPr lang="en-US"/>
              <a:pPr/>
              <a:t>18</a:t>
            </a:fld>
            <a:endParaRPr lang="en-US"/>
          </a:p>
        </p:txBody>
      </p:sp>
      <p:sp>
        <p:nvSpPr>
          <p:cNvPr id="274434" name="Rectangle 2"/>
          <p:cNvSpPr>
            <a:spLocks noGrp="1" noChangeArrowheads="1"/>
          </p:cNvSpPr>
          <p:nvPr>
            <p:ph type="title"/>
          </p:nvPr>
        </p:nvSpPr>
        <p:spPr>
          <a:xfrm>
            <a:off x="295275" y="228600"/>
            <a:ext cx="8534400" cy="457200"/>
          </a:xfrm>
          <a:blipFill dpi="0" rotWithShape="1">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a:blipFill>
          <a:ln/>
        </p:spPr>
        <p:txBody>
          <a:bodyPr lIns="0" tIns="0" rIns="0" bIns="0">
            <a:noAutofit/>
          </a:bodyPr>
          <a:lstStyle/>
          <a:p>
            <a:pPr marL="1654175" indent="-1484313">
              <a:tabLst>
                <a:tab pos="1147763" algn="ctr"/>
              </a:tabLst>
            </a:pPr>
            <a:r>
              <a:rPr lang="en-US" sz="2000" i="1" baseline="54000" dirty="0">
                <a:solidFill>
                  <a:schemeClr val="bg1"/>
                </a:solidFill>
                <a:effectLst/>
                <a:latin typeface="Book Antiqua" pitchFamily="18" charset="0"/>
              </a:rPr>
              <a:t>Table</a:t>
            </a:r>
            <a:r>
              <a:rPr lang="en-US" sz="2400" i="1" baseline="50000" dirty="0">
                <a:solidFill>
                  <a:schemeClr val="bg1"/>
                </a:solidFill>
                <a:effectLst/>
                <a:latin typeface="Book Antiqua" pitchFamily="18" charset="0"/>
              </a:rPr>
              <a:t>	</a:t>
            </a:r>
            <a:r>
              <a:rPr lang="en-US" sz="1600" dirty="0" smtClean="0">
                <a:solidFill>
                  <a:schemeClr val="bg1"/>
                </a:solidFill>
                <a:effectLst/>
                <a:cs typeface="Tahoma" pitchFamily="34" charset="0"/>
              </a:rPr>
              <a:t>10.3</a:t>
            </a:r>
            <a:r>
              <a:rPr lang="en-US" sz="1800" dirty="0">
                <a:solidFill>
                  <a:schemeClr val="bg1"/>
                </a:solidFill>
                <a:effectLst/>
                <a:cs typeface="Tahoma" pitchFamily="34" charset="0"/>
              </a:rPr>
              <a:t>	</a:t>
            </a:r>
            <a:r>
              <a:rPr lang="en-US" sz="1800" dirty="0" smtClean="0">
                <a:solidFill>
                  <a:srgbClr val="0099CC"/>
                </a:solidFill>
                <a:effectLst/>
                <a:cs typeface="Tahoma" pitchFamily="34" charset="0"/>
              </a:rPr>
              <a:t>Traditional </a:t>
            </a:r>
            <a:r>
              <a:rPr lang="en-US" sz="1800" dirty="0">
                <a:solidFill>
                  <a:srgbClr val="0099CC"/>
                </a:solidFill>
                <a:effectLst/>
                <a:cs typeface="Tahoma" pitchFamily="34" charset="0"/>
              </a:rPr>
              <a:t>versus Entrepreneurial </a:t>
            </a:r>
            <a:r>
              <a:rPr lang="en-US" sz="1800" dirty="0" smtClean="0">
                <a:solidFill>
                  <a:srgbClr val="0099CC"/>
                </a:solidFill>
                <a:effectLst/>
                <a:cs typeface="Tahoma" pitchFamily="34" charset="0"/>
              </a:rPr>
              <a:t>Marketing</a:t>
            </a:r>
            <a:endParaRPr lang="en-US" sz="1800" dirty="0">
              <a:solidFill>
                <a:srgbClr val="0099CC"/>
              </a:solidFill>
              <a:effectLst/>
              <a:cs typeface="Tahoma" pitchFamily="34" charset="0"/>
            </a:endParaRPr>
          </a:p>
        </p:txBody>
      </p:sp>
      <p:graphicFrame>
        <p:nvGraphicFramePr>
          <p:cNvPr id="2" name="Table 1"/>
          <p:cNvGraphicFramePr>
            <a:graphicFrameLocks noGrp="1"/>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47455462"/>
              </p:ext>
            </p:extLst>
          </p:nvPr>
        </p:nvGraphicFramePr>
        <p:xfrm>
          <a:off x="304800" y="762000"/>
          <a:ext cx="8534400" cy="5425439"/>
        </p:xfrm>
        <a:graphic>
          <a:graphicData uri="http://schemas.openxmlformats.org/drawingml/2006/table">
            <a:tbl>
              <a:tblPr firstRow="1" bandRow="1">
                <a:tableStyleId>{2D5ABB26-0587-4C30-8999-92F81FD0307C}</a:tableStyleId>
              </a:tblPr>
              <a:tblGrid>
                <a:gridCol w="1219200"/>
                <a:gridCol w="3200400"/>
                <a:gridCol w="4114800"/>
              </a:tblGrid>
              <a:tr h="152400">
                <a:tc>
                  <a:txBody>
                    <a:bodyPr/>
                    <a:lstStyle/>
                    <a:p>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1" dirty="0" smtClean="0">
                          <a:solidFill>
                            <a:srgbClr val="0070C0"/>
                          </a:solidFill>
                          <a:latin typeface="Arial" pitchFamily="34" charset="0"/>
                          <a:cs typeface="Arial" pitchFamily="34" charset="0"/>
                        </a:rPr>
                        <a:t>Conventional Marketing</a:t>
                      </a:r>
                      <a:endParaRPr lang="en-US" sz="1400" b="1" dirty="0">
                        <a:solidFill>
                          <a:srgbClr val="0070C0"/>
                        </a:solidFill>
                        <a:latin typeface="Arial" pitchFamily="34" charset="0"/>
                        <a:cs typeface="Arial"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1" dirty="0" smtClean="0">
                          <a:solidFill>
                            <a:srgbClr val="0070C0"/>
                          </a:solidFill>
                          <a:latin typeface="Arial" pitchFamily="34" charset="0"/>
                          <a:cs typeface="Arial" pitchFamily="34" charset="0"/>
                        </a:rPr>
                        <a:t>Entrepreneurial Marketing</a:t>
                      </a:r>
                      <a:endParaRPr lang="en-US" sz="1400" b="1" dirty="0">
                        <a:solidFill>
                          <a:srgbClr val="0070C0"/>
                        </a:solidFill>
                        <a:latin typeface="Arial" pitchFamily="34" charset="0"/>
                        <a:cs typeface="Arial"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Basic premise</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70C0"/>
                          </a:solidFill>
                          <a:latin typeface="Arial" pitchFamily="34" charset="0"/>
                          <a:cs typeface="Arial" pitchFamily="34" charset="0"/>
                        </a:rPr>
                        <a:t>Facilitation of transactions and market control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Sustainable competitive advantage through value-creating innovation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Orientation</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Marketing as objective, dispassionate science</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Central role of passion, zeal, persistence, and creativity in marketing</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Context</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Established, relatively stable markets</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Envisioned, emerging, and fragmented markets</a:t>
                      </a:r>
                    </a:p>
                    <a:p>
                      <a:r>
                        <a:rPr lang="en-US" sz="1200" dirty="0" smtClean="0">
                          <a:solidFill>
                            <a:srgbClr val="0070C0"/>
                          </a:solidFill>
                          <a:latin typeface="Arial" pitchFamily="34" charset="0"/>
                          <a:cs typeface="Arial" pitchFamily="34" charset="0"/>
                        </a:rPr>
                        <a:t>with high levels of turbulence</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Marketer’s role</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Coordinator of marketing mix; builder of the brand</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Internal and external change agent; creator of the category</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Market approach</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Reactive and adaptive approach to current market situation with incremental innovation</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Proactive approach, leading the customer with</a:t>
                      </a:r>
                    </a:p>
                    <a:p>
                      <a:r>
                        <a:rPr lang="en-US" sz="1200" dirty="0" smtClean="0">
                          <a:solidFill>
                            <a:srgbClr val="0070C0"/>
                          </a:solidFill>
                          <a:latin typeface="Arial" pitchFamily="34" charset="0"/>
                          <a:cs typeface="Arial" pitchFamily="34" charset="0"/>
                        </a:rPr>
                        <a:t>dynamic innovation</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Customer needs</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Articulated, assumed, expressed by customers through survey research</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Unarticulated, discovered, identified through lead users</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Risk perspective</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Risk minimization in marketing actions</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Marketing as vehicle for calculated risk-taking; emphasis on finding ways to mitigate, stage, or share risks</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Resource</a:t>
                      </a:r>
                    </a:p>
                    <a:p>
                      <a:r>
                        <a:rPr lang="en-US" sz="1200" b="1" dirty="0" smtClean="0">
                          <a:solidFill>
                            <a:srgbClr val="0070C0"/>
                          </a:solidFill>
                          <a:latin typeface="Arial" pitchFamily="34" charset="0"/>
                          <a:cs typeface="Arial" pitchFamily="34" charset="0"/>
                        </a:rPr>
                        <a:t>management</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Efficient use of existing resources, scarcity mentality</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Leveraging, creative use of the resources of others; doing more with less; actions are not constrained by resources currently controlled</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New product/</a:t>
                      </a:r>
                    </a:p>
                    <a:p>
                      <a:r>
                        <a:rPr lang="en-US" sz="1200" b="1" dirty="0" smtClean="0">
                          <a:solidFill>
                            <a:srgbClr val="0070C0"/>
                          </a:solidFill>
                          <a:latin typeface="Arial" pitchFamily="34" charset="0"/>
                          <a:cs typeface="Arial" pitchFamily="34" charset="0"/>
                        </a:rPr>
                        <a:t>service</a:t>
                      </a:r>
                    </a:p>
                    <a:p>
                      <a:r>
                        <a:rPr lang="en-US" sz="1200" b="1" dirty="0" smtClean="0">
                          <a:solidFill>
                            <a:srgbClr val="0070C0"/>
                          </a:solidFill>
                          <a:latin typeface="Arial" pitchFamily="34" charset="0"/>
                          <a:cs typeface="Arial" pitchFamily="34" charset="0"/>
                        </a:rPr>
                        <a:t>development</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Marketing supports new product/service</a:t>
                      </a:r>
                    </a:p>
                    <a:p>
                      <a:r>
                        <a:rPr lang="en-US" sz="1200" dirty="0" smtClean="0">
                          <a:solidFill>
                            <a:srgbClr val="0070C0"/>
                          </a:solidFill>
                          <a:latin typeface="Arial" pitchFamily="34" charset="0"/>
                          <a:cs typeface="Arial" pitchFamily="34" charset="0"/>
                        </a:rPr>
                        <a:t>development activities of R&amp;D and other</a:t>
                      </a:r>
                    </a:p>
                    <a:p>
                      <a:r>
                        <a:rPr lang="en-US" sz="1200" dirty="0" smtClean="0">
                          <a:solidFill>
                            <a:srgbClr val="0070C0"/>
                          </a:solidFill>
                          <a:latin typeface="Arial" pitchFamily="34" charset="0"/>
                          <a:cs typeface="Arial" pitchFamily="34" charset="0"/>
                        </a:rPr>
                        <a:t>technical departments</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Marketing is the home of innovation; customer is</a:t>
                      </a:r>
                    </a:p>
                    <a:p>
                      <a:r>
                        <a:rPr lang="en-US" sz="1200" dirty="0" smtClean="0">
                          <a:solidFill>
                            <a:srgbClr val="0070C0"/>
                          </a:solidFill>
                          <a:latin typeface="Arial" pitchFamily="34" charset="0"/>
                          <a:cs typeface="Arial" pitchFamily="34" charset="0"/>
                        </a:rPr>
                        <a:t>coactive producer</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Customer’s role</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External source of intelligence and feedback</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Active participant in firm’s marketing decision process, defining product, price, distribution, and communications approaches.</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3" name="Rectangle 2"/>
          <p:cNvSpPr/>
          <p:nvPr/>
        </p:nvSpPr>
        <p:spPr>
          <a:xfrm>
            <a:off x="350027" y="6096000"/>
            <a:ext cx="7727173" cy="215444"/>
          </a:xfrm>
          <a:prstGeom prst="rect">
            <a:avLst/>
          </a:prstGeom>
        </p:spPr>
        <p:txBody>
          <a:bodyPr wrap="square">
            <a:spAutoFit/>
          </a:bodyPr>
          <a:lstStyle/>
          <a:p>
            <a:r>
              <a:rPr lang="en-US" sz="800" b="1" i="1" dirty="0">
                <a:solidFill>
                  <a:srgbClr val="0099CC"/>
                </a:solidFill>
                <a:latin typeface="AdvOTf8c057a5.BI"/>
              </a:rPr>
              <a:t>Source</a:t>
            </a:r>
            <a:r>
              <a:rPr lang="en-US" sz="800" b="1" dirty="0">
                <a:solidFill>
                  <a:srgbClr val="0099CC"/>
                </a:solidFill>
                <a:latin typeface="AdvOTbc475f09"/>
              </a:rPr>
              <a:t>:</a:t>
            </a:r>
            <a:r>
              <a:rPr lang="en-US" sz="800" b="1" i="1" dirty="0" smtClean="0">
                <a:solidFill>
                  <a:srgbClr val="0099CC"/>
                </a:solidFill>
                <a:latin typeface="AdvOTbc475f09"/>
              </a:rPr>
              <a:t> </a:t>
            </a:r>
            <a:r>
              <a:rPr lang="en-US" sz="800" dirty="0" err="1" smtClean="0">
                <a:solidFill>
                  <a:srgbClr val="0099CC"/>
                </a:solidFill>
              </a:rPr>
              <a:t>Minet</a:t>
            </a:r>
            <a:r>
              <a:rPr lang="en-US" sz="800" dirty="0" smtClean="0">
                <a:solidFill>
                  <a:srgbClr val="0099CC"/>
                </a:solidFill>
              </a:rPr>
              <a:t> </a:t>
            </a:r>
            <a:r>
              <a:rPr lang="en-US" sz="800" dirty="0" err="1" smtClean="0">
                <a:solidFill>
                  <a:srgbClr val="0099CC"/>
                </a:solidFill>
              </a:rPr>
              <a:t>Schindehutte</a:t>
            </a:r>
            <a:r>
              <a:rPr lang="en-US" sz="800" dirty="0" smtClean="0">
                <a:solidFill>
                  <a:srgbClr val="0099CC"/>
                </a:solidFill>
              </a:rPr>
              <a:t>, Michael H. Morris, and Leyland F. Pitt, </a:t>
            </a:r>
            <a:r>
              <a:rPr lang="en-US" sz="800" i="1" dirty="0" smtClean="0">
                <a:solidFill>
                  <a:srgbClr val="0099CC"/>
                </a:solidFill>
              </a:rPr>
              <a:t>Rethinking Marketing </a:t>
            </a:r>
            <a:r>
              <a:rPr lang="en-US" sz="800" dirty="0" smtClean="0">
                <a:solidFill>
                  <a:srgbClr val="0099CC"/>
                </a:solidFill>
              </a:rPr>
              <a:t>(Upper Saddle River, NJ</a:t>
            </a:r>
            <a:r>
              <a:rPr lang="en-US" sz="800" dirty="0" smtClean="0">
                <a:solidFill>
                  <a:srgbClr val="0099CC"/>
                </a:solidFill>
              </a:rPr>
              <a:t>.2009</a:t>
            </a:r>
            <a:r>
              <a:rPr lang="en-US" sz="800" dirty="0" smtClean="0">
                <a:solidFill>
                  <a:srgbClr val="0099CC"/>
                </a:solidFill>
              </a:rPr>
              <a:t>), </a:t>
            </a:r>
            <a:r>
              <a:rPr lang="en-US" sz="800" dirty="0" err="1" smtClean="0">
                <a:solidFill>
                  <a:srgbClr val="0099CC"/>
                </a:solidFill>
              </a:rPr>
              <a:t>p</a:t>
            </a:r>
            <a:r>
              <a:rPr lang="en-US" sz="800" dirty="0" smtClean="0">
                <a:solidFill>
                  <a:srgbClr val="0099CC"/>
                </a:solidFill>
              </a:rPr>
              <a:t>. 30</a:t>
            </a:r>
            <a:r>
              <a:rPr lang="en-US" sz="800" dirty="0" smtClean="0">
                <a:solidFill>
                  <a:srgbClr val="0099CC"/>
                </a:solidFill>
              </a:rPr>
              <a:t>. </a:t>
            </a:r>
            <a:endParaRPr lang="en-US" dirty="0">
              <a:solidFill>
                <a:srgbClr val="0099CC"/>
              </a:solidFill>
            </a:endParaRPr>
          </a:p>
        </p:txBody>
      </p:sp>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24197070"/>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Mobile Marketing</a:t>
            </a:r>
          </a:p>
        </p:txBody>
      </p:sp>
      <p:sp>
        <p:nvSpPr>
          <p:cNvPr id="5" name="Slide Number Placeholder 4"/>
          <p:cNvSpPr>
            <a:spLocks noGrp="1"/>
          </p:cNvSpPr>
          <p:nvPr>
            <p:ph type="sldNum" sz="quarter" idx="11"/>
          </p:nvPr>
        </p:nvSpPr>
        <p:spPr/>
        <p:txBody>
          <a:bodyPr/>
          <a:lstStyle/>
          <a:p>
            <a:r>
              <a:rPr lang="en-US" smtClean="0"/>
              <a:t>10–</a:t>
            </a:r>
            <a:fld id="{9DAC87E6-52C6-494E-A0BF-81BB0645A7B2}" type="slidenum">
              <a:rPr lang="en-US" smtClean="0"/>
              <a:pPr/>
              <a:t>19</a:t>
            </a:fld>
            <a:endParaRPr lang="en-US"/>
          </a:p>
        </p:txBody>
      </p:sp>
      <p:grpSp>
        <p:nvGrpSpPr>
          <p:cNvPr id="6" name="Group 4"/>
          <p:cNvGrpSpPr>
            <a:grpSpLocks/>
          </p:cNvGrpSpPr>
          <p:nvPr/>
        </p:nvGrpSpPr>
        <p:grpSpPr bwMode="auto">
          <a:xfrm>
            <a:off x="822325" y="1600199"/>
            <a:ext cx="7499350" cy="4114801"/>
            <a:chOff x="518" y="1056"/>
            <a:chExt cx="4724" cy="2592"/>
          </a:xfrm>
          <a:effectLst/>
        </p:grpSpPr>
        <p:sp>
          <p:nvSpPr>
            <p:cNvPr id="7" name="Text Box 5" descr="Bluegray02"/>
            <p:cNvSpPr txBox="1">
              <a:spLocks noChangeArrowheads="1"/>
            </p:cNvSpPr>
            <p:nvPr/>
          </p:nvSpPr>
          <p:spPr bwMode="blackWhite">
            <a:xfrm>
              <a:off x="1954" y="1921"/>
              <a:ext cx="1829" cy="962"/>
            </a:xfrm>
            <a:prstGeom prst="roundRect">
              <a:avLst/>
            </a:prstGeom>
            <a:blipFill dpi="0" rotWithShape="1">
              <a:blip r:embed="rId2"/>
              <a:srcRect/>
              <a:stretch>
                <a:fillRect/>
              </a:stretch>
            </a:blipFill>
            <a:ln>
              <a:noFill/>
            </a:ln>
            <a:effectLst>
              <a:outerShdw blurRad="63500" sx="102000" sy="102000" algn="ctr" rotWithShape="0">
                <a:prstClr val="black">
                  <a:alpha val="40000"/>
                </a:prstClr>
              </a:outerShdw>
            </a:effectLst>
            <a:extLs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3175">
                  <a:solidFill>
                    <a:schemeClr val="tx1"/>
                  </a:solidFill>
                  <a:miter lim="800000"/>
                  <a:headEnd/>
                  <a:tailEnd/>
                </a14:hiddenLine>
              </a:ext>
            </a:extLst>
          </p:spPr>
          <p:txBody>
            <a:bodyPr anchor="ctr" anchorCtr="1"/>
            <a:lstStyle/>
            <a:p>
              <a:pPr algn="ctr">
                <a:spcBef>
                  <a:spcPct val="50000"/>
                </a:spcBef>
              </a:pPr>
              <a:r>
                <a:rPr lang="en-US" sz="2400" dirty="0" smtClean="0">
                  <a:latin typeface="Tahoma" pitchFamily="34" charset="0"/>
                  <a:cs typeface="Tahoma" pitchFamily="34" charset="0"/>
                </a:rPr>
                <a:t>Mobile Social </a:t>
              </a:r>
              <a:br>
                <a:rPr lang="en-US" sz="2400" dirty="0" smtClean="0">
                  <a:latin typeface="Tahoma" pitchFamily="34" charset="0"/>
                  <a:cs typeface="Tahoma" pitchFamily="34" charset="0"/>
                </a:rPr>
              </a:br>
              <a:r>
                <a:rPr lang="en-US" sz="2400" dirty="0" smtClean="0">
                  <a:latin typeface="Tahoma" pitchFamily="34" charset="0"/>
                  <a:cs typeface="Tahoma" pitchFamily="34" charset="0"/>
                </a:rPr>
                <a:t>Media Strategy:</a:t>
              </a:r>
              <a:br>
                <a:rPr lang="en-US" sz="2400" dirty="0" smtClean="0">
                  <a:latin typeface="Tahoma" pitchFamily="34" charset="0"/>
                  <a:cs typeface="Tahoma" pitchFamily="34" charset="0"/>
                </a:rPr>
              </a:br>
              <a:r>
                <a:rPr lang="en-US" sz="2400" dirty="0" smtClean="0">
                  <a:latin typeface="Tahoma" pitchFamily="34" charset="0"/>
                  <a:cs typeface="Tahoma" pitchFamily="34" charset="0"/>
                </a:rPr>
                <a:t>The Four I’s</a:t>
              </a:r>
              <a:endParaRPr lang="en-US" sz="2400" dirty="0">
                <a:latin typeface="Tahoma" pitchFamily="34" charset="0"/>
                <a:cs typeface="Tahoma" pitchFamily="34" charset="0"/>
              </a:endParaRPr>
            </a:p>
          </p:txBody>
        </p:sp>
        <p:sp>
          <p:nvSpPr>
            <p:cNvPr id="8" name="Text Box 6" descr="Bluegray01"/>
            <p:cNvSpPr txBox="1">
              <a:spLocks noChangeArrowheads="1"/>
            </p:cNvSpPr>
            <p:nvPr/>
          </p:nvSpPr>
          <p:spPr bwMode="blackWhite">
            <a:xfrm>
              <a:off x="2131" y="3259"/>
              <a:ext cx="1476" cy="389"/>
            </a:xfrm>
            <a:prstGeom prst="roundRect">
              <a:avLst/>
            </a:prstGeom>
            <a:blipFill dpi="0" rotWithShape="1">
              <a:blip r:embed="rId3"/>
              <a:srcRect/>
              <a:stretch>
                <a:fillRect/>
              </a:stretch>
            </a:blipFill>
            <a:ln>
              <a:noFill/>
            </a:ln>
            <a:effectLst>
              <a:outerShdw blurRad="63500" sx="102000" sy="102000" algn="ctr" rotWithShape="0">
                <a:prstClr val="black">
                  <a:alpha val="40000"/>
                </a:prstClr>
              </a:outerShdw>
            </a:effectLst>
            <a:extLs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3175">
                  <a:solidFill>
                    <a:schemeClr val="tx1"/>
                  </a:solidFill>
                  <a:miter lim="800000"/>
                  <a:headEnd/>
                  <a:tailEnd/>
                </a14:hiddenLine>
              </a:ext>
            </a:extLst>
          </p:spPr>
          <p:txBody>
            <a:bodyPr anchor="ctr" anchorCtr="1"/>
            <a:lstStyle/>
            <a:p>
              <a:pPr algn="ctr">
                <a:spcBef>
                  <a:spcPct val="50000"/>
                </a:spcBef>
              </a:pPr>
              <a:r>
                <a:rPr lang="en-US" sz="2000" dirty="0" smtClean="0">
                  <a:latin typeface="Tahoma" pitchFamily="34" charset="0"/>
                  <a:cs typeface="Tahoma" pitchFamily="34" charset="0"/>
                </a:rPr>
                <a:t>Individualize</a:t>
              </a:r>
              <a:endParaRPr lang="en-US" sz="2000" dirty="0">
                <a:latin typeface="Tahoma" pitchFamily="34" charset="0"/>
                <a:cs typeface="Tahoma" pitchFamily="34" charset="0"/>
              </a:endParaRPr>
            </a:p>
          </p:txBody>
        </p:sp>
        <p:sp>
          <p:nvSpPr>
            <p:cNvPr id="9" name="Text Box 7" descr="Bluegray01"/>
            <p:cNvSpPr txBox="1">
              <a:spLocks noChangeArrowheads="1"/>
            </p:cNvSpPr>
            <p:nvPr/>
          </p:nvSpPr>
          <p:spPr bwMode="blackWhite">
            <a:xfrm>
              <a:off x="518" y="2160"/>
              <a:ext cx="1039" cy="483"/>
            </a:xfrm>
            <a:prstGeom prst="roundRect">
              <a:avLst/>
            </a:prstGeom>
            <a:blipFill dpi="0" rotWithShape="0">
              <a:blip r:embed="rId3"/>
              <a:srcRect/>
              <a:stretch>
                <a:fillRect/>
              </a:stretch>
            </a:blipFill>
            <a:ln>
              <a:noFill/>
            </a:ln>
            <a:effectLst>
              <a:outerShdw blurRad="63500" sx="102000" sy="102000" algn="ctr" rotWithShape="0">
                <a:prstClr val="black">
                  <a:alpha val="40000"/>
                </a:prstClr>
              </a:outerShdw>
            </a:effectLst>
            <a:extLs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3175">
                  <a:solidFill>
                    <a:schemeClr val="tx1"/>
                  </a:solidFill>
                  <a:miter lim="800000"/>
                  <a:headEnd/>
                  <a:tailEnd/>
                </a14:hiddenLine>
              </a:ext>
            </a:extLst>
          </p:spPr>
          <p:txBody>
            <a:bodyPr anchor="ctr" anchorCtr="1"/>
            <a:lstStyle/>
            <a:p>
              <a:pPr algn="ctr">
                <a:spcBef>
                  <a:spcPct val="50000"/>
                </a:spcBef>
              </a:pPr>
              <a:r>
                <a:rPr lang="en-US" sz="2000" dirty="0" smtClean="0">
                  <a:latin typeface="Tahoma" pitchFamily="34" charset="0"/>
                  <a:cs typeface="Tahoma" pitchFamily="34" charset="0"/>
                </a:rPr>
                <a:t>Initiate</a:t>
              </a:r>
              <a:endParaRPr lang="en-US" sz="2000" dirty="0">
                <a:latin typeface="Tahoma" pitchFamily="34" charset="0"/>
                <a:cs typeface="Tahoma" pitchFamily="34" charset="0"/>
              </a:endParaRPr>
            </a:p>
          </p:txBody>
        </p:sp>
        <p:sp>
          <p:nvSpPr>
            <p:cNvPr id="10" name="Text Box 8" descr="Bluegray01"/>
            <p:cNvSpPr txBox="1">
              <a:spLocks noChangeArrowheads="1"/>
            </p:cNvSpPr>
            <p:nvPr/>
          </p:nvSpPr>
          <p:spPr bwMode="blackWhite">
            <a:xfrm>
              <a:off x="4203" y="2160"/>
              <a:ext cx="1039" cy="483"/>
            </a:xfrm>
            <a:prstGeom prst="roundRect">
              <a:avLst/>
            </a:prstGeom>
            <a:blipFill dpi="0" rotWithShape="1">
              <a:blip r:embed="rId3"/>
              <a:srcRect/>
              <a:stretch>
                <a:fillRect/>
              </a:stretch>
            </a:blipFill>
            <a:ln>
              <a:noFill/>
            </a:ln>
            <a:effectLst>
              <a:outerShdw blurRad="63500" sx="102000" sy="102000" algn="ctr" rotWithShape="0">
                <a:prstClr val="black">
                  <a:alpha val="40000"/>
                </a:prstClr>
              </a:outerShdw>
            </a:effectLst>
            <a:extLs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3175">
                  <a:solidFill>
                    <a:schemeClr val="tx1"/>
                  </a:solidFill>
                  <a:miter lim="800000"/>
                  <a:headEnd/>
                  <a:tailEnd/>
                </a14:hiddenLine>
              </a:ext>
            </a:extLst>
          </p:spPr>
          <p:txBody>
            <a:bodyPr anchor="ctr" anchorCtr="1"/>
            <a:lstStyle/>
            <a:p>
              <a:pPr algn="ctr">
                <a:spcBef>
                  <a:spcPct val="50000"/>
                </a:spcBef>
              </a:pPr>
              <a:r>
                <a:rPr lang="en-US" sz="2000" dirty="0" smtClean="0">
                  <a:latin typeface="Tahoma" pitchFamily="34" charset="0"/>
                  <a:cs typeface="Tahoma" pitchFamily="34" charset="0"/>
                </a:rPr>
                <a:t>Involve</a:t>
              </a:r>
              <a:endParaRPr lang="en-US" sz="2000" dirty="0">
                <a:latin typeface="Tahoma" pitchFamily="34" charset="0"/>
                <a:cs typeface="Tahoma" pitchFamily="34" charset="0"/>
              </a:endParaRPr>
            </a:p>
          </p:txBody>
        </p:sp>
        <p:sp>
          <p:nvSpPr>
            <p:cNvPr id="11" name="Text Box 9" descr="Bluegray01"/>
            <p:cNvSpPr txBox="1">
              <a:spLocks noChangeArrowheads="1"/>
            </p:cNvSpPr>
            <p:nvPr/>
          </p:nvSpPr>
          <p:spPr bwMode="blackWhite">
            <a:xfrm>
              <a:off x="2130" y="1056"/>
              <a:ext cx="1476" cy="464"/>
            </a:xfrm>
            <a:prstGeom prst="roundRect">
              <a:avLst/>
            </a:prstGeom>
            <a:blipFill dpi="0" rotWithShape="1">
              <a:blip r:embed="rId3"/>
              <a:srcRect/>
              <a:stretch>
                <a:fillRect/>
              </a:stretch>
            </a:blipFill>
            <a:ln>
              <a:noFill/>
            </a:ln>
            <a:effectLst>
              <a:outerShdw blurRad="63500" sx="102000" sy="102000" algn="ctr" rotWithShape="0">
                <a:prstClr val="black">
                  <a:alpha val="40000"/>
                </a:prstClr>
              </a:outerShdw>
            </a:effectLst>
            <a:extLs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3175">
                  <a:solidFill>
                    <a:schemeClr val="tx1"/>
                  </a:solidFill>
                  <a:miter lim="800000"/>
                  <a:headEnd/>
                  <a:tailEnd/>
                </a14:hiddenLine>
              </a:ext>
            </a:extLst>
          </p:spPr>
          <p:txBody>
            <a:bodyPr anchor="ctr" anchorCtr="1"/>
            <a:lstStyle/>
            <a:p>
              <a:pPr algn="ctr">
                <a:spcBef>
                  <a:spcPct val="50000"/>
                </a:spcBef>
              </a:pPr>
              <a:r>
                <a:rPr lang="en-US" sz="2000" dirty="0" smtClean="0">
                  <a:latin typeface="Tahoma" pitchFamily="34" charset="0"/>
                  <a:cs typeface="Tahoma" pitchFamily="34" charset="0"/>
                </a:rPr>
                <a:t>Integrate</a:t>
              </a:r>
              <a:endParaRPr lang="en-US" sz="2000" dirty="0">
                <a:latin typeface="Tahoma" pitchFamily="34" charset="0"/>
                <a:cs typeface="Tahoma" pitchFamily="34" charset="0"/>
              </a:endParaRPr>
            </a:p>
          </p:txBody>
        </p:sp>
        <p:cxnSp>
          <p:nvCxnSpPr>
            <p:cNvPr id="12" name="AutoShape 10"/>
            <p:cNvCxnSpPr>
              <a:cxnSpLocks noChangeShapeType="1"/>
            </p:cNvCxnSpPr>
            <p:nvPr/>
          </p:nvCxnSpPr>
          <p:spPr bwMode="auto">
            <a:xfrm>
              <a:off x="1557" y="2402"/>
              <a:ext cx="397" cy="0"/>
            </a:xfrm>
            <a:prstGeom prst="straightConnector1">
              <a:avLst/>
            </a:prstGeom>
            <a:noFill/>
            <a:ln w="38100">
              <a:solidFill>
                <a:schemeClr val="tx1"/>
              </a:solidFill>
              <a:round/>
              <a:headEnd/>
              <a:tailEnd type="none" w="lg" len="lg"/>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cxnSp>
        <p:cxnSp>
          <p:nvCxnSpPr>
            <p:cNvPr id="13" name="AutoShape 11"/>
            <p:cNvCxnSpPr>
              <a:cxnSpLocks noChangeShapeType="1"/>
            </p:cNvCxnSpPr>
            <p:nvPr/>
          </p:nvCxnSpPr>
          <p:spPr bwMode="auto">
            <a:xfrm flipH="1">
              <a:off x="3783" y="2402"/>
              <a:ext cx="420" cy="0"/>
            </a:xfrm>
            <a:prstGeom prst="straightConnector1">
              <a:avLst/>
            </a:prstGeom>
            <a:noFill/>
            <a:ln w="38100">
              <a:solidFill>
                <a:schemeClr val="tx1"/>
              </a:solidFill>
              <a:round/>
              <a:headEnd/>
              <a:tailEnd type="none" w="lg" len="lg"/>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cxnSp>
        <p:cxnSp>
          <p:nvCxnSpPr>
            <p:cNvPr id="14" name="AutoShape 12"/>
            <p:cNvCxnSpPr>
              <a:cxnSpLocks noChangeShapeType="1"/>
            </p:cNvCxnSpPr>
            <p:nvPr/>
          </p:nvCxnSpPr>
          <p:spPr bwMode="auto">
            <a:xfrm>
              <a:off x="2868" y="1520"/>
              <a:ext cx="1" cy="401"/>
            </a:xfrm>
            <a:prstGeom prst="straightConnector1">
              <a:avLst/>
            </a:prstGeom>
            <a:noFill/>
            <a:ln w="38100">
              <a:solidFill>
                <a:schemeClr val="tx1"/>
              </a:solidFill>
              <a:round/>
              <a:headEnd/>
              <a:tailEnd type="none" w="lg" len="lg"/>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cxnSp>
        <p:cxnSp>
          <p:nvCxnSpPr>
            <p:cNvPr id="15" name="AutoShape 13"/>
            <p:cNvCxnSpPr>
              <a:cxnSpLocks noChangeShapeType="1"/>
            </p:cNvCxnSpPr>
            <p:nvPr/>
          </p:nvCxnSpPr>
          <p:spPr bwMode="auto">
            <a:xfrm flipV="1">
              <a:off x="2869" y="2883"/>
              <a:ext cx="0" cy="376"/>
            </a:xfrm>
            <a:prstGeom prst="straightConnector1">
              <a:avLst/>
            </a:prstGeom>
            <a:noFill/>
            <a:ln w="38100">
              <a:solidFill>
                <a:schemeClr val="tx1"/>
              </a:solidFill>
              <a:round/>
              <a:headEnd/>
              <a:tailEnd type="none" w="lg" len="lg"/>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no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cxnSp>
      </p:grpSp>
      <p:sp>
        <p:nvSpPr>
          <p:cNvPr id="1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26162236"/>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a:t>
            </a:r>
            <a:r>
              <a:rPr lang="en-US" dirty="0"/>
              <a:t>Objectives</a:t>
            </a:r>
          </a:p>
        </p:txBody>
      </p:sp>
      <p:sp>
        <p:nvSpPr>
          <p:cNvPr id="4" name="Slide Number Placeholder 3"/>
          <p:cNvSpPr>
            <a:spLocks noGrp="1"/>
          </p:cNvSpPr>
          <p:nvPr>
            <p:ph type="sldNum" sz="quarter" idx="11"/>
          </p:nvPr>
        </p:nvSpPr>
        <p:spPr/>
        <p:txBody>
          <a:bodyPr/>
          <a:lstStyle/>
          <a:p>
            <a:r>
              <a:rPr lang="en-US" smtClean="0"/>
              <a:t>10–</a:t>
            </a:r>
            <a:fld id="{265864D0-3519-44DC-9E11-CB0C63FFDBE0}" type="slidenum">
              <a:rPr lang="en-US" smtClean="0"/>
              <a:pPr/>
              <a:t>2</a:t>
            </a:fld>
            <a:endParaRPr lang="en-US"/>
          </a:p>
        </p:txBody>
      </p:sp>
      <p:sp>
        <p:nvSpPr>
          <p:cNvPr id="5" name="Rectangle 12"/>
          <p:cNvSpPr txBox="1">
            <a:spLocks noChangeArrowheads="1"/>
          </p:cNvSpPr>
          <p:nvPr/>
        </p:nvSpPr>
        <p:spPr>
          <a:xfrm>
            <a:off x="457200" y="1219200"/>
            <a:ext cx="8153400" cy="5181600"/>
          </a:xfrm>
          <a:prstGeom prst="rect">
            <a:avLst/>
          </a:prstGeom>
        </p:spPr>
        <p:txBody>
          <a:bodyPr/>
          <a:lstStyle>
            <a:lvl1pPr marL="231775" indent="-231775" algn="l" rtl="0" fontAlgn="base">
              <a:spcBef>
                <a:spcPct val="20000"/>
              </a:spcBef>
              <a:spcAft>
                <a:spcPct val="0"/>
              </a:spcAft>
              <a:buClr>
                <a:srgbClr val="336699"/>
              </a:buClr>
              <a:buSzPct val="85000"/>
              <a:buChar char="•"/>
              <a:defRPr sz="2800">
                <a:solidFill>
                  <a:srgbClr val="336699"/>
                </a:solidFill>
                <a:effectLst>
                  <a:outerShdw blurRad="38100" dist="38100" dir="2700000" algn="tl">
                    <a:srgbClr val="C0C0C0"/>
                  </a:outerShdw>
                </a:effectLst>
                <a:latin typeface="+mn-lt"/>
                <a:ea typeface="+mn-ea"/>
                <a:cs typeface="+mn-cs"/>
              </a:defRPr>
            </a:lvl1pPr>
            <a:lvl2pPr marL="688975" indent="-287338" algn="l" rtl="0" fontAlgn="base">
              <a:spcBef>
                <a:spcPct val="20000"/>
              </a:spcBef>
              <a:spcAft>
                <a:spcPct val="0"/>
              </a:spcAft>
              <a:buSzPct val="80000"/>
              <a:buFont typeface="Wingdings" pitchFamily="2" charset="2"/>
              <a:buChar char="Ø"/>
              <a:defRPr sz="2400">
                <a:solidFill>
                  <a:srgbClr val="996600"/>
                </a:solidFill>
                <a:effectLst>
                  <a:outerShdw blurRad="38100" dist="38100" dir="2700000" algn="tl">
                    <a:srgbClr val="C0C0C0"/>
                  </a:outerShdw>
                </a:effectLst>
                <a:latin typeface="Arial" pitchFamily="34" charset="0"/>
              </a:defRPr>
            </a:lvl2pPr>
            <a:lvl3pPr marL="1082675" indent="-223838" algn="l" rtl="0" fontAlgn="base">
              <a:spcBef>
                <a:spcPct val="20000"/>
              </a:spcBef>
              <a:spcAft>
                <a:spcPct val="0"/>
              </a:spcAft>
              <a:buChar char="•"/>
              <a:defRPr sz="2000">
                <a:solidFill>
                  <a:srgbClr val="CC6600"/>
                </a:solidFill>
                <a:effectLst>
                  <a:outerShdw blurRad="38100" dist="38100" dir="2700000" algn="tl">
                    <a:srgbClr val="C0C0C0"/>
                  </a:outerShdw>
                </a:effectLst>
                <a:latin typeface="Arial" pitchFamily="34" charset="0"/>
              </a:defRPr>
            </a:lvl3pPr>
            <a:lvl4pPr marL="1539875" indent="-223838"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4pPr>
            <a:lvl5pPr marL="20574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5pPr>
            <a:lvl6pPr marL="25146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6pPr>
            <a:lvl7pPr marL="29718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7pPr>
            <a:lvl8pPr marL="34290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8pPr>
            <a:lvl9pPr marL="38862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9pPr>
          </a:lstStyle>
          <a:p>
            <a:pPr marL="404813" indent="-404813">
              <a:spcBef>
                <a:spcPts val="1200"/>
              </a:spcBef>
              <a:buSzTx/>
              <a:buFontTx/>
              <a:buAutoNum type="arabicPeriod"/>
            </a:pPr>
            <a:r>
              <a:rPr lang="en-US" sz="2400" dirty="0" smtClean="0">
                <a:effectLst/>
                <a:latin typeface="Tahoma" pitchFamily="34" charset="0"/>
                <a:cs typeface="Tahoma" pitchFamily="34" charset="0"/>
              </a:rPr>
              <a:t>To </a:t>
            </a:r>
            <a:r>
              <a:rPr lang="en-US" sz="2400" dirty="0">
                <a:effectLst/>
                <a:latin typeface="Tahoma" pitchFamily="34" charset="0"/>
                <a:cs typeface="Tahoma" pitchFamily="34" charset="0"/>
              </a:rPr>
              <a:t>introduce the new marketing concept </a:t>
            </a:r>
            <a:r>
              <a:rPr lang="en-US" sz="2400" dirty="0" smtClean="0">
                <a:effectLst/>
                <a:latin typeface="Tahoma" pitchFamily="34" charset="0"/>
                <a:cs typeface="Tahoma" pitchFamily="34" charset="0"/>
              </a:rPr>
              <a:t>for entrepreneurs</a:t>
            </a:r>
            <a:endParaRPr lang="en-US" sz="2400" dirty="0">
              <a:effectLst/>
              <a:latin typeface="Tahoma" pitchFamily="34" charset="0"/>
              <a:cs typeface="Tahoma" pitchFamily="34" charset="0"/>
            </a:endParaRPr>
          </a:p>
          <a:p>
            <a:pPr marL="404813" indent="-404813">
              <a:spcBef>
                <a:spcPts val="1200"/>
              </a:spcBef>
              <a:buSzTx/>
              <a:buFontTx/>
              <a:buAutoNum type="arabicPeriod"/>
            </a:pPr>
            <a:r>
              <a:rPr lang="en-US" sz="2400" dirty="0" smtClean="0">
                <a:effectLst/>
                <a:latin typeface="Tahoma" pitchFamily="34" charset="0"/>
                <a:cs typeface="Tahoma" pitchFamily="34" charset="0"/>
              </a:rPr>
              <a:t>To </a:t>
            </a:r>
            <a:r>
              <a:rPr lang="en-US" sz="2400" dirty="0">
                <a:effectLst/>
                <a:latin typeface="Tahoma" pitchFamily="34" charset="0"/>
                <a:cs typeface="Tahoma" pitchFamily="34" charset="0"/>
              </a:rPr>
              <a:t>review the importance of marketing </a:t>
            </a:r>
            <a:r>
              <a:rPr lang="en-US" sz="2400" dirty="0" smtClean="0">
                <a:effectLst/>
                <a:latin typeface="Tahoma" pitchFamily="34" charset="0"/>
                <a:cs typeface="Tahoma" pitchFamily="34" charset="0"/>
              </a:rPr>
              <a:t>research </a:t>
            </a:r>
            <a:br>
              <a:rPr lang="en-US" sz="2400" dirty="0" smtClean="0">
                <a:effectLst/>
                <a:latin typeface="Tahoma" pitchFamily="34" charset="0"/>
                <a:cs typeface="Tahoma" pitchFamily="34" charset="0"/>
              </a:rPr>
            </a:br>
            <a:r>
              <a:rPr lang="en-US" sz="2400" dirty="0" smtClean="0">
                <a:effectLst/>
                <a:latin typeface="Tahoma" pitchFamily="34" charset="0"/>
                <a:cs typeface="Tahoma" pitchFamily="34" charset="0"/>
              </a:rPr>
              <a:t>for </a:t>
            </a:r>
            <a:r>
              <a:rPr lang="en-US" sz="2400" dirty="0">
                <a:effectLst/>
                <a:latin typeface="Tahoma" pitchFamily="34" charset="0"/>
                <a:cs typeface="Tahoma" pitchFamily="34" charset="0"/>
              </a:rPr>
              <a:t>new ventures</a:t>
            </a:r>
          </a:p>
          <a:p>
            <a:pPr marL="404813" indent="-404813">
              <a:spcBef>
                <a:spcPts val="1200"/>
              </a:spcBef>
              <a:buSzTx/>
              <a:buFontTx/>
              <a:buAutoNum type="arabicPeriod"/>
            </a:pPr>
            <a:r>
              <a:rPr lang="en-US" sz="2400" dirty="0" smtClean="0">
                <a:effectLst/>
                <a:latin typeface="Tahoma" pitchFamily="34" charset="0"/>
                <a:cs typeface="Tahoma" pitchFamily="34" charset="0"/>
              </a:rPr>
              <a:t>To </a:t>
            </a:r>
            <a:r>
              <a:rPr lang="en-US" sz="2400" dirty="0">
                <a:effectLst/>
                <a:latin typeface="Tahoma" pitchFamily="34" charset="0"/>
                <a:cs typeface="Tahoma" pitchFamily="34" charset="0"/>
              </a:rPr>
              <a:t>identify the key elements of an </a:t>
            </a:r>
            <a:r>
              <a:rPr lang="en-US" sz="2400" dirty="0" smtClean="0">
                <a:effectLst/>
                <a:latin typeface="Tahoma" pitchFamily="34" charset="0"/>
                <a:cs typeface="Tahoma" pitchFamily="34" charset="0"/>
              </a:rPr>
              <a:t>effective market </a:t>
            </a:r>
            <a:r>
              <a:rPr lang="en-US" sz="2400" dirty="0">
                <a:effectLst/>
                <a:latin typeface="Tahoma" pitchFamily="34" charset="0"/>
                <a:cs typeface="Tahoma" pitchFamily="34" charset="0"/>
              </a:rPr>
              <a:t>survey</a:t>
            </a:r>
          </a:p>
          <a:p>
            <a:pPr marL="404813" indent="-404813">
              <a:spcBef>
                <a:spcPts val="1200"/>
              </a:spcBef>
              <a:buSzTx/>
              <a:buFontTx/>
              <a:buAutoNum type="arabicPeriod"/>
            </a:pPr>
            <a:r>
              <a:rPr lang="en-US" sz="2400" dirty="0" smtClean="0">
                <a:effectLst/>
                <a:latin typeface="Tahoma" pitchFamily="34" charset="0"/>
                <a:cs typeface="Tahoma" pitchFamily="34" charset="0"/>
              </a:rPr>
              <a:t>To </a:t>
            </a:r>
            <a:r>
              <a:rPr lang="en-US" sz="2400" dirty="0">
                <a:effectLst/>
                <a:latin typeface="Tahoma" pitchFamily="34" charset="0"/>
                <a:cs typeface="Tahoma" pitchFamily="34" charset="0"/>
              </a:rPr>
              <a:t>present factors that inhibit the use of marketing</a:t>
            </a:r>
          </a:p>
          <a:p>
            <a:pPr marL="404813" indent="-404813">
              <a:spcBef>
                <a:spcPts val="1200"/>
              </a:spcBef>
              <a:buSzTx/>
              <a:buFontTx/>
              <a:buAutoNum type="arabicPeriod"/>
            </a:pPr>
            <a:r>
              <a:rPr lang="en-US" sz="2400" dirty="0" smtClean="0">
                <a:effectLst/>
                <a:latin typeface="Tahoma" pitchFamily="34" charset="0"/>
                <a:cs typeface="Tahoma" pitchFamily="34" charset="0"/>
              </a:rPr>
              <a:t>To </a:t>
            </a:r>
            <a:r>
              <a:rPr lang="en-US" sz="2400" dirty="0">
                <a:effectLst/>
                <a:latin typeface="Tahoma" pitchFamily="34" charset="0"/>
                <a:cs typeface="Tahoma" pitchFamily="34" charset="0"/>
              </a:rPr>
              <a:t>present the emerging use of </a:t>
            </a:r>
            <a:r>
              <a:rPr lang="en-US" sz="2400" dirty="0" smtClean="0">
                <a:effectLst/>
                <a:latin typeface="Tahoma" pitchFamily="34" charset="0"/>
                <a:cs typeface="Tahoma" pitchFamily="34" charset="0"/>
              </a:rPr>
              <a:t>social media marketing and </a:t>
            </a:r>
            <a:r>
              <a:rPr lang="en-US" sz="2400" dirty="0">
                <a:effectLst/>
                <a:latin typeface="Tahoma" pitchFamily="34" charset="0"/>
                <a:cs typeface="Tahoma" pitchFamily="34" charset="0"/>
              </a:rPr>
              <a:t>mobile marketing for entrepreneurial firms</a:t>
            </a:r>
          </a:p>
          <a:p>
            <a:pPr marL="404813" indent="-404813">
              <a:spcBef>
                <a:spcPts val="1200"/>
              </a:spcBef>
              <a:buSzTx/>
              <a:buFontTx/>
              <a:buAutoNum type="arabicPeriod"/>
            </a:pPr>
            <a:r>
              <a:rPr lang="en-US" sz="2400" dirty="0" smtClean="0">
                <a:effectLst/>
                <a:latin typeface="Tahoma" pitchFamily="34" charset="0"/>
                <a:cs typeface="Tahoma" pitchFamily="34" charset="0"/>
              </a:rPr>
              <a:t>To </a:t>
            </a:r>
            <a:r>
              <a:rPr lang="en-US" sz="2400" dirty="0">
                <a:effectLst/>
                <a:latin typeface="Tahoma" pitchFamily="34" charset="0"/>
                <a:cs typeface="Tahoma" pitchFamily="34" charset="0"/>
              </a:rPr>
              <a:t>identify entrepreneurial tactics in </a:t>
            </a:r>
            <a:r>
              <a:rPr lang="en-US" sz="2400" dirty="0" smtClean="0">
                <a:effectLst/>
                <a:latin typeface="Tahoma" pitchFamily="34" charset="0"/>
                <a:cs typeface="Tahoma" pitchFamily="34" charset="0"/>
              </a:rPr>
              <a:t>marketing research</a:t>
            </a:r>
            <a:endParaRPr lang="en-US" sz="2400" dirty="0">
              <a:effectLst/>
              <a:latin typeface="Tahoma" pitchFamily="34" charset="0"/>
              <a:cs typeface="Tahoma" pitchFamily="34" charset="0"/>
            </a:endParaRP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4184068"/>
      </p:ext>
    </p:extLst>
  </p:cSld>
  <p:clrMapOvr>
    <a:masterClrMapping/>
  </p:clrMapOvr>
  <p:transition spd="slow">
    <p:cut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Entrepreneurial Tactics in Market Research</a:t>
            </a:r>
          </a:p>
        </p:txBody>
      </p:sp>
      <p:sp>
        <p:nvSpPr>
          <p:cNvPr id="4" name="Slide Number Placeholder 3"/>
          <p:cNvSpPr>
            <a:spLocks noGrp="1"/>
          </p:cNvSpPr>
          <p:nvPr>
            <p:ph type="sldNum" sz="quarter" idx="11"/>
          </p:nvPr>
        </p:nvSpPr>
        <p:spPr/>
        <p:txBody>
          <a:bodyPr/>
          <a:lstStyle/>
          <a:p>
            <a:r>
              <a:rPr lang="en-US" smtClean="0"/>
              <a:t>10–</a:t>
            </a:r>
            <a:fld id="{265864D0-3519-44DC-9E11-CB0C63FFDBE0}" type="slidenum">
              <a:rPr lang="en-US" smtClean="0"/>
              <a:pPr/>
              <a:t>20</a:t>
            </a:fld>
            <a:endParaRPr lang="en-US"/>
          </a:p>
        </p:txBody>
      </p:sp>
      <p:grpSp>
        <p:nvGrpSpPr>
          <p:cNvPr id="5" name="Group 4"/>
          <p:cNvGrpSpPr/>
          <p:nvPr/>
        </p:nvGrpSpPr>
        <p:grpSpPr>
          <a:xfrm>
            <a:off x="1143000" y="1287338"/>
            <a:ext cx="6787398" cy="4597405"/>
            <a:chOff x="1143000" y="1287338"/>
            <a:chExt cx="6787398" cy="4597405"/>
          </a:xfrm>
        </p:grpSpPr>
        <p:sp>
          <p:nvSpPr>
            <p:cNvPr id="7" name="Freeform 6"/>
            <p:cNvSpPr/>
            <p:nvPr/>
          </p:nvSpPr>
          <p:spPr>
            <a:xfrm>
              <a:off x="3469364" y="1287338"/>
              <a:ext cx="2205270" cy="779320"/>
            </a:xfrm>
            <a:custGeom>
              <a:avLst/>
              <a:gdLst>
                <a:gd name="connsiteX0" fmla="*/ 0 w 1900464"/>
                <a:gd name="connsiteY0" fmla="*/ 389660 h 779320"/>
                <a:gd name="connsiteX1" fmla="*/ 950232 w 1900464"/>
                <a:gd name="connsiteY1" fmla="*/ 0 h 779320"/>
                <a:gd name="connsiteX2" fmla="*/ 1900464 w 1900464"/>
                <a:gd name="connsiteY2" fmla="*/ 389660 h 779320"/>
                <a:gd name="connsiteX3" fmla="*/ 950232 w 1900464"/>
                <a:gd name="connsiteY3" fmla="*/ 779320 h 779320"/>
                <a:gd name="connsiteX4" fmla="*/ 0 w 1900464"/>
                <a:gd name="connsiteY4" fmla="*/ 389660 h 779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0464" h="779320">
                  <a:moveTo>
                    <a:pt x="0" y="389660"/>
                  </a:moveTo>
                  <a:cubicBezTo>
                    <a:pt x="0" y="174457"/>
                    <a:pt x="425433" y="0"/>
                    <a:pt x="950232" y="0"/>
                  </a:cubicBezTo>
                  <a:cubicBezTo>
                    <a:pt x="1475031" y="0"/>
                    <a:pt x="1900464" y="174457"/>
                    <a:pt x="1900464" y="389660"/>
                  </a:cubicBezTo>
                  <a:cubicBezTo>
                    <a:pt x="1900464" y="604863"/>
                    <a:pt x="1475031" y="779320"/>
                    <a:pt x="950232" y="779320"/>
                  </a:cubicBezTo>
                  <a:cubicBezTo>
                    <a:pt x="425433" y="779320"/>
                    <a:pt x="0" y="604863"/>
                    <a:pt x="0" y="389660"/>
                  </a:cubicBezTo>
                  <a:close/>
                </a:path>
              </a:pathLst>
            </a:custGeom>
            <a:solidFill>
              <a:srgbClr val="0099CC"/>
            </a:solidFill>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spcFirstLastPara="0" vert="horz" wrap="square" lIns="278317" tIns="131909" rIns="278317" bIns="131909" numCol="1" spcCol="1270" anchor="ctr" anchorCtr="0">
              <a:noAutofit/>
            </a:bodyPr>
            <a:lstStyle/>
            <a:p>
              <a:pPr lvl="0" algn="ctr" defTabSz="622300">
                <a:lnSpc>
                  <a:spcPct val="90000"/>
                </a:lnSpc>
                <a:spcAft>
                  <a:spcPct val="35000"/>
                </a:spcAft>
              </a:pPr>
              <a:r>
                <a:rPr lang="en-US" sz="1400" b="1" dirty="0">
                  <a:effectLst>
                    <a:outerShdw blurRad="38100" dist="38100" dir="2700000" algn="tl">
                      <a:srgbClr val="000000">
                        <a:alpha val="43137"/>
                      </a:srgbClr>
                    </a:outerShdw>
                  </a:effectLst>
                  <a:latin typeface="Arial" pitchFamily="34" charset="0"/>
                  <a:cs typeface="Arial" pitchFamily="34" charset="0"/>
                </a:rPr>
                <a:t>Guerrilla </a:t>
              </a:r>
              <a:r>
                <a:rPr lang="en-US" sz="1400" b="1" dirty="0" smtClean="0">
                  <a:effectLst>
                    <a:outerShdw blurRad="38100" dist="38100" dir="2700000" algn="tl">
                      <a:srgbClr val="000000">
                        <a:alpha val="43137"/>
                      </a:srgbClr>
                    </a:outerShdw>
                  </a:effectLst>
                  <a:latin typeface="Arial" pitchFamily="34" charset="0"/>
                  <a:cs typeface="Arial" pitchFamily="34" charset="0"/>
                </a:rPr>
                <a:t/>
              </a:r>
              <a:br>
                <a:rPr lang="en-US" sz="1400" b="1" dirty="0" smtClean="0">
                  <a:effectLst>
                    <a:outerShdw blurRad="38100" dist="38100" dir="2700000" algn="tl">
                      <a:srgbClr val="000000">
                        <a:alpha val="43137"/>
                      </a:srgbClr>
                    </a:outerShdw>
                  </a:effectLst>
                  <a:latin typeface="Arial" pitchFamily="34" charset="0"/>
                  <a:cs typeface="Arial" pitchFamily="34" charset="0"/>
                </a:rPr>
              </a:br>
              <a:r>
                <a:rPr lang="en-US" sz="1400" b="1" dirty="0" smtClean="0">
                  <a:effectLst>
                    <a:outerShdw blurRad="38100" dist="38100" dir="2700000" algn="tl">
                      <a:srgbClr val="000000">
                        <a:alpha val="43137"/>
                      </a:srgbClr>
                    </a:outerShdw>
                  </a:effectLst>
                  <a:latin typeface="Arial" pitchFamily="34" charset="0"/>
                  <a:cs typeface="Arial" pitchFamily="34" charset="0"/>
                </a:rPr>
                <a:t>Marketing</a:t>
              </a:r>
              <a:endParaRPr lang="en-US" sz="1400" b="1" kern="1200" dirty="0">
                <a:effectLst>
                  <a:outerShdw blurRad="38100" dist="38100" dir="2700000" algn="tl">
                    <a:srgbClr val="000000">
                      <a:alpha val="43137"/>
                    </a:srgbClr>
                  </a:outerShdw>
                </a:effectLst>
                <a:latin typeface="Arial" pitchFamily="34" charset="0"/>
                <a:cs typeface="Arial" pitchFamily="34" charset="0"/>
              </a:endParaRPr>
            </a:p>
          </p:txBody>
        </p:sp>
        <p:sp>
          <p:nvSpPr>
            <p:cNvPr id="9" name="Freeform 8"/>
            <p:cNvSpPr/>
            <p:nvPr/>
          </p:nvSpPr>
          <p:spPr>
            <a:xfrm>
              <a:off x="5040083" y="2116280"/>
              <a:ext cx="2205270" cy="779320"/>
            </a:xfrm>
            <a:custGeom>
              <a:avLst/>
              <a:gdLst>
                <a:gd name="connsiteX0" fmla="*/ 0 w 1900464"/>
                <a:gd name="connsiteY0" fmla="*/ 389660 h 779320"/>
                <a:gd name="connsiteX1" fmla="*/ 950232 w 1900464"/>
                <a:gd name="connsiteY1" fmla="*/ 0 h 779320"/>
                <a:gd name="connsiteX2" fmla="*/ 1900464 w 1900464"/>
                <a:gd name="connsiteY2" fmla="*/ 389660 h 779320"/>
                <a:gd name="connsiteX3" fmla="*/ 950232 w 1900464"/>
                <a:gd name="connsiteY3" fmla="*/ 779320 h 779320"/>
                <a:gd name="connsiteX4" fmla="*/ 0 w 1900464"/>
                <a:gd name="connsiteY4" fmla="*/ 389660 h 779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0464" h="779320">
                  <a:moveTo>
                    <a:pt x="0" y="389660"/>
                  </a:moveTo>
                  <a:cubicBezTo>
                    <a:pt x="0" y="174457"/>
                    <a:pt x="425433" y="0"/>
                    <a:pt x="950232" y="0"/>
                  </a:cubicBezTo>
                  <a:cubicBezTo>
                    <a:pt x="1475031" y="0"/>
                    <a:pt x="1900464" y="174457"/>
                    <a:pt x="1900464" y="389660"/>
                  </a:cubicBezTo>
                  <a:cubicBezTo>
                    <a:pt x="1900464" y="604863"/>
                    <a:pt x="1475031" y="779320"/>
                    <a:pt x="950232" y="779320"/>
                  </a:cubicBezTo>
                  <a:cubicBezTo>
                    <a:pt x="425433" y="779320"/>
                    <a:pt x="0" y="604863"/>
                    <a:pt x="0" y="389660"/>
                  </a:cubicBezTo>
                  <a:close/>
                </a:path>
              </a:pathLst>
            </a:custGeom>
            <a:solidFill>
              <a:srgbClr val="0099CC"/>
            </a:solidFill>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spcFirstLastPara="0" vert="horz" wrap="square" lIns="278317" tIns="131909" rIns="278317" bIns="131909" numCol="1" spcCol="1270" anchor="ctr" anchorCtr="0">
              <a:noAutofit/>
            </a:bodyPr>
            <a:lstStyle/>
            <a:p>
              <a:pPr lvl="0" algn="ctr" defTabSz="622300">
                <a:lnSpc>
                  <a:spcPct val="90000"/>
                </a:lnSpc>
                <a:spcAft>
                  <a:spcPct val="35000"/>
                </a:spcAft>
              </a:pPr>
              <a:r>
                <a:rPr lang="en-US" sz="1400" b="1" dirty="0">
                  <a:effectLst>
                    <a:outerShdw blurRad="38100" dist="38100" dir="2700000" algn="tl">
                      <a:srgbClr val="000000">
                        <a:alpha val="43137"/>
                      </a:srgbClr>
                    </a:outerShdw>
                  </a:effectLst>
                  <a:latin typeface="Arial" pitchFamily="34" charset="0"/>
                  <a:cs typeface="Arial" pitchFamily="34" charset="0"/>
                </a:rPr>
                <a:t>Insights in Ordinary Patterns</a:t>
              </a:r>
              <a:endParaRPr lang="en-US" sz="1400" b="1" kern="1200" dirty="0">
                <a:effectLst>
                  <a:outerShdw blurRad="38100" dist="38100" dir="2700000" algn="tl">
                    <a:srgbClr val="000000">
                      <a:alpha val="43137"/>
                    </a:srgbClr>
                  </a:outerShdw>
                </a:effectLst>
                <a:latin typeface="Arial" pitchFamily="34" charset="0"/>
                <a:cs typeface="Arial" pitchFamily="34" charset="0"/>
              </a:endParaRPr>
            </a:p>
          </p:txBody>
        </p:sp>
        <p:sp>
          <p:nvSpPr>
            <p:cNvPr id="11" name="Freeform 10"/>
            <p:cNvSpPr/>
            <p:nvPr/>
          </p:nvSpPr>
          <p:spPr>
            <a:xfrm>
              <a:off x="5725128" y="3106880"/>
              <a:ext cx="2205270" cy="779320"/>
            </a:xfrm>
            <a:custGeom>
              <a:avLst/>
              <a:gdLst>
                <a:gd name="connsiteX0" fmla="*/ 0 w 1900464"/>
                <a:gd name="connsiteY0" fmla="*/ 389660 h 779320"/>
                <a:gd name="connsiteX1" fmla="*/ 950232 w 1900464"/>
                <a:gd name="connsiteY1" fmla="*/ 0 h 779320"/>
                <a:gd name="connsiteX2" fmla="*/ 1900464 w 1900464"/>
                <a:gd name="connsiteY2" fmla="*/ 389660 h 779320"/>
                <a:gd name="connsiteX3" fmla="*/ 950232 w 1900464"/>
                <a:gd name="connsiteY3" fmla="*/ 779320 h 779320"/>
                <a:gd name="connsiteX4" fmla="*/ 0 w 1900464"/>
                <a:gd name="connsiteY4" fmla="*/ 389660 h 779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0464" h="779320">
                  <a:moveTo>
                    <a:pt x="0" y="389660"/>
                  </a:moveTo>
                  <a:cubicBezTo>
                    <a:pt x="0" y="174457"/>
                    <a:pt x="425433" y="0"/>
                    <a:pt x="950232" y="0"/>
                  </a:cubicBezTo>
                  <a:cubicBezTo>
                    <a:pt x="1475031" y="0"/>
                    <a:pt x="1900464" y="174457"/>
                    <a:pt x="1900464" y="389660"/>
                  </a:cubicBezTo>
                  <a:cubicBezTo>
                    <a:pt x="1900464" y="604863"/>
                    <a:pt x="1475031" y="779320"/>
                    <a:pt x="950232" y="779320"/>
                  </a:cubicBezTo>
                  <a:cubicBezTo>
                    <a:pt x="425433" y="779320"/>
                    <a:pt x="0" y="604863"/>
                    <a:pt x="0" y="389660"/>
                  </a:cubicBezTo>
                  <a:close/>
                </a:path>
              </a:pathLst>
            </a:custGeom>
            <a:solidFill>
              <a:srgbClr val="0099CC"/>
            </a:solidFill>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spcFirstLastPara="0" vert="horz" wrap="square" lIns="278317" tIns="131909" rIns="278317" bIns="131909" numCol="1" spcCol="1270" anchor="ctr" anchorCtr="0">
              <a:noAutofit/>
            </a:bodyPr>
            <a:lstStyle/>
            <a:p>
              <a:pPr lvl="0" algn="ctr" defTabSz="622300">
                <a:lnSpc>
                  <a:spcPct val="90000"/>
                </a:lnSpc>
                <a:spcAft>
                  <a:spcPct val="35000"/>
                </a:spcAft>
              </a:pPr>
              <a:r>
                <a:rPr lang="en-US" sz="1400" b="1" dirty="0">
                  <a:effectLst>
                    <a:outerShdw blurRad="38100" dist="38100" dir="2700000" algn="tl">
                      <a:srgbClr val="000000">
                        <a:alpha val="43137"/>
                      </a:srgbClr>
                    </a:outerShdw>
                  </a:effectLst>
                  <a:latin typeface="Arial" pitchFamily="34" charset="0"/>
                  <a:cs typeface="Arial" pitchFamily="34" charset="0"/>
                </a:rPr>
                <a:t>Technological Tools</a:t>
              </a:r>
              <a:endParaRPr lang="en-US" sz="1400" b="1" kern="1200" dirty="0">
                <a:effectLst>
                  <a:outerShdw blurRad="38100" dist="38100" dir="2700000" algn="tl">
                    <a:srgbClr val="000000">
                      <a:alpha val="43137"/>
                    </a:srgbClr>
                  </a:outerShdw>
                </a:effectLst>
                <a:latin typeface="Arial" pitchFamily="34" charset="0"/>
                <a:cs typeface="Arial" pitchFamily="34" charset="0"/>
              </a:endParaRPr>
            </a:p>
          </p:txBody>
        </p:sp>
        <p:sp>
          <p:nvSpPr>
            <p:cNvPr id="13" name="Freeform 12"/>
            <p:cNvSpPr/>
            <p:nvPr/>
          </p:nvSpPr>
          <p:spPr>
            <a:xfrm>
              <a:off x="5513287" y="4157850"/>
              <a:ext cx="2205270" cy="779320"/>
            </a:xfrm>
            <a:custGeom>
              <a:avLst/>
              <a:gdLst>
                <a:gd name="connsiteX0" fmla="*/ 0 w 1900464"/>
                <a:gd name="connsiteY0" fmla="*/ 389660 h 779320"/>
                <a:gd name="connsiteX1" fmla="*/ 950232 w 1900464"/>
                <a:gd name="connsiteY1" fmla="*/ 0 h 779320"/>
                <a:gd name="connsiteX2" fmla="*/ 1900464 w 1900464"/>
                <a:gd name="connsiteY2" fmla="*/ 389660 h 779320"/>
                <a:gd name="connsiteX3" fmla="*/ 950232 w 1900464"/>
                <a:gd name="connsiteY3" fmla="*/ 779320 h 779320"/>
                <a:gd name="connsiteX4" fmla="*/ 0 w 1900464"/>
                <a:gd name="connsiteY4" fmla="*/ 389660 h 779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0464" h="779320">
                  <a:moveTo>
                    <a:pt x="0" y="389660"/>
                  </a:moveTo>
                  <a:cubicBezTo>
                    <a:pt x="0" y="174457"/>
                    <a:pt x="425433" y="0"/>
                    <a:pt x="950232" y="0"/>
                  </a:cubicBezTo>
                  <a:cubicBezTo>
                    <a:pt x="1475031" y="0"/>
                    <a:pt x="1900464" y="174457"/>
                    <a:pt x="1900464" y="389660"/>
                  </a:cubicBezTo>
                  <a:cubicBezTo>
                    <a:pt x="1900464" y="604863"/>
                    <a:pt x="1475031" y="779320"/>
                    <a:pt x="950232" y="779320"/>
                  </a:cubicBezTo>
                  <a:cubicBezTo>
                    <a:pt x="425433" y="779320"/>
                    <a:pt x="0" y="604863"/>
                    <a:pt x="0" y="389660"/>
                  </a:cubicBezTo>
                  <a:close/>
                </a:path>
              </a:pathLst>
            </a:custGeom>
            <a:solidFill>
              <a:srgbClr val="0099CC"/>
            </a:solidFill>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spcFirstLastPara="0" vert="horz" wrap="square" lIns="278317" tIns="131909" rIns="278317" bIns="131909" numCol="1" spcCol="1270" anchor="ctr" anchorCtr="0">
              <a:noAutofit/>
            </a:bodyPr>
            <a:lstStyle/>
            <a:p>
              <a:pPr lvl="0" algn="ctr" defTabSz="622300">
                <a:lnSpc>
                  <a:spcPct val="90000"/>
                </a:lnSpc>
                <a:spcAft>
                  <a:spcPct val="35000"/>
                </a:spcAft>
              </a:pPr>
              <a:r>
                <a:rPr lang="en-US" sz="1400" b="1" dirty="0">
                  <a:effectLst>
                    <a:outerShdw blurRad="38100" dist="38100" dir="2700000" algn="tl">
                      <a:srgbClr val="000000">
                        <a:alpha val="43137"/>
                      </a:srgbClr>
                    </a:outerShdw>
                  </a:effectLst>
                  <a:latin typeface="Arial" pitchFamily="34" charset="0"/>
                  <a:cs typeface="Arial" pitchFamily="34" charset="0"/>
                </a:rPr>
                <a:t>Customer Observation</a:t>
              </a:r>
              <a:endParaRPr lang="en-US" sz="1400" b="1" kern="1200" dirty="0">
                <a:effectLst>
                  <a:outerShdw blurRad="38100" dist="38100" dir="2700000" algn="tl">
                    <a:srgbClr val="000000">
                      <a:alpha val="43137"/>
                    </a:srgbClr>
                  </a:outerShdw>
                </a:effectLst>
                <a:latin typeface="Arial" pitchFamily="34" charset="0"/>
                <a:cs typeface="Arial" pitchFamily="34" charset="0"/>
              </a:endParaRPr>
            </a:p>
          </p:txBody>
        </p:sp>
        <p:sp>
          <p:nvSpPr>
            <p:cNvPr id="15" name="Freeform 14"/>
            <p:cNvSpPr/>
            <p:nvPr/>
          </p:nvSpPr>
          <p:spPr>
            <a:xfrm>
              <a:off x="4805130" y="5105423"/>
              <a:ext cx="2205270" cy="779320"/>
            </a:xfrm>
            <a:custGeom>
              <a:avLst/>
              <a:gdLst>
                <a:gd name="connsiteX0" fmla="*/ 0 w 1900464"/>
                <a:gd name="connsiteY0" fmla="*/ 389660 h 779320"/>
                <a:gd name="connsiteX1" fmla="*/ 950232 w 1900464"/>
                <a:gd name="connsiteY1" fmla="*/ 0 h 779320"/>
                <a:gd name="connsiteX2" fmla="*/ 1900464 w 1900464"/>
                <a:gd name="connsiteY2" fmla="*/ 389660 h 779320"/>
                <a:gd name="connsiteX3" fmla="*/ 950232 w 1900464"/>
                <a:gd name="connsiteY3" fmla="*/ 779320 h 779320"/>
                <a:gd name="connsiteX4" fmla="*/ 0 w 1900464"/>
                <a:gd name="connsiteY4" fmla="*/ 389660 h 779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0464" h="779320">
                  <a:moveTo>
                    <a:pt x="0" y="389660"/>
                  </a:moveTo>
                  <a:cubicBezTo>
                    <a:pt x="0" y="174457"/>
                    <a:pt x="425433" y="0"/>
                    <a:pt x="950232" y="0"/>
                  </a:cubicBezTo>
                  <a:cubicBezTo>
                    <a:pt x="1475031" y="0"/>
                    <a:pt x="1900464" y="174457"/>
                    <a:pt x="1900464" y="389660"/>
                  </a:cubicBezTo>
                  <a:cubicBezTo>
                    <a:pt x="1900464" y="604863"/>
                    <a:pt x="1475031" y="779320"/>
                    <a:pt x="950232" y="779320"/>
                  </a:cubicBezTo>
                  <a:cubicBezTo>
                    <a:pt x="425433" y="779320"/>
                    <a:pt x="0" y="604863"/>
                    <a:pt x="0" y="389660"/>
                  </a:cubicBezTo>
                  <a:close/>
                </a:path>
              </a:pathLst>
            </a:custGeom>
            <a:solidFill>
              <a:srgbClr val="0099CC"/>
            </a:solidFill>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spcFirstLastPara="0" vert="horz" wrap="square" lIns="278317" tIns="131909" rIns="278317" bIns="131909" numCol="1" spcCol="1270" anchor="ctr" anchorCtr="0">
              <a:noAutofit/>
            </a:bodyPr>
            <a:lstStyle/>
            <a:p>
              <a:pPr lvl="0" algn="ctr" defTabSz="622300">
                <a:lnSpc>
                  <a:spcPct val="90000"/>
                </a:lnSpc>
                <a:spcAft>
                  <a:spcPct val="35000"/>
                </a:spcAft>
              </a:pPr>
              <a:r>
                <a:rPr lang="en-US" sz="1400" b="1" dirty="0">
                  <a:effectLst>
                    <a:outerShdw blurRad="38100" dist="38100" dir="2700000" algn="tl">
                      <a:srgbClr val="000000">
                        <a:alpha val="43137"/>
                      </a:srgbClr>
                    </a:outerShdw>
                  </a:effectLst>
                  <a:latin typeface="Arial" pitchFamily="34" charset="0"/>
                  <a:cs typeface="Arial" pitchFamily="34" charset="0"/>
                </a:rPr>
                <a:t>Web-Based Surveys</a:t>
              </a:r>
              <a:endParaRPr lang="en-US" sz="1400" b="1" kern="1200" dirty="0">
                <a:effectLst>
                  <a:outerShdw blurRad="38100" dist="38100" dir="2700000" algn="tl">
                    <a:srgbClr val="000000">
                      <a:alpha val="43137"/>
                    </a:srgbClr>
                  </a:outerShdw>
                </a:effectLst>
                <a:latin typeface="Arial" pitchFamily="34" charset="0"/>
                <a:cs typeface="Arial" pitchFamily="34" charset="0"/>
              </a:endParaRPr>
            </a:p>
          </p:txBody>
        </p:sp>
        <p:sp>
          <p:nvSpPr>
            <p:cNvPr id="17" name="Freeform 16"/>
            <p:cNvSpPr/>
            <p:nvPr/>
          </p:nvSpPr>
          <p:spPr>
            <a:xfrm>
              <a:off x="2286000" y="5105400"/>
              <a:ext cx="2205270" cy="779320"/>
            </a:xfrm>
            <a:custGeom>
              <a:avLst/>
              <a:gdLst>
                <a:gd name="connsiteX0" fmla="*/ 0 w 1900464"/>
                <a:gd name="connsiteY0" fmla="*/ 389660 h 779320"/>
                <a:gd name="connsiteX1" fmla="*/ 950232 w 1900464"/>
                <a:gd name="connsiteY1" fmla="*/ 0 h 779320"/>
                <a:gd name="connsiteX2" fmla="*/ 1900464 w 1900464"/>
                <a:gd name="connsiteY2" fmla="*/ 389660 h 779320"/>
                <a:gd name="connsiteX3" fmla="*/ 950232 w 1900464"/>
                <a:gd name="connsiteY3" fmla="*/ 779320 h 779320"/>
                <a:gd name="connsiteX4" fmla="*/ 0 w 1900464"/>
                <a:gd name="connsiteY4" fmla="*/ 389660 h 779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0464" h="779320">
                  <a:moveTo>
                    <a:pt x="0" y="389660"/>
                  </a:moveTo>
                  <a:cubicBezTo>
                    <a:pt x="0" y="174457"/>
                    <a:pt x="425433" y="0"/>
                    <a:pt x="950232" y="0"/>
                  </a:cubicBezTo>
                  <a:cubicBezTo>
                    <a:pt x="1475031" y="0"/>
                    <a:pt x="1900464" y="174457"/>
                    <a:pt x="1900464" y="389660"/>
                  </a:cubicBezTo>
                  <a:cubicBezTo>
                    <a:pt x="1900464" y="604863"/>
                    <a:pt x="1475031" y="779320"/>
                    <a:pt x="950232" y="779320"/>
                  </a:cubicBezTo>
                  <a:cubicBezTo>
                    <a:pt x="425433" y="779320"/>
                    <a:pt x="0" y="604863"/>
                    <a:pt x="0" y="389660"/>
                  </a:cubicBezTo>
                  <a:close/>
                </a:path>
              </a:pathLst>
            </a:custGeom>
            <a:solidFill>
              <a:srgbClr val="0099CC"/>
            </a:solidFill>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spcFirstLastPara="0" vert="horz" wrap="square" lIns="278317" tIns="131909" rIns="278317" bIns="131909" numCol="1" spcCol="1270" anchor="ctr" anchorCtr="0">
              <a:noAutofit/>
            </a:bodyPr>
            <a:lstStyle/>
            <a:p>
              <a:pPr lvl="0" algn="ctr" defTabSz="622300">
                <a:lnSpc>
                  <a:spcPct val="90000"/>
                </a:lnSpc>
                <a:spcAft>
                  <a:spcPct val="35000"/>
                </a:spcAft>
              </a:pPr>
              <a:r>
                <a:rPr lang="en-US" sz="1400" b="1" dirty="0">
                  <a:effectLst>
                    <a:outerShdw blurRad="38100" dist="38100" dir="2700000" algn="tl">
                      <a:srgbClr val="000000">
                        <a:alpha val="43137"/>
                      </a:srgbClr>
                    </a:outerShdw>
                  </a:effectLst>
                  <a:latin typeface="Arial" pitchFamily="34" charset="0"/>
                  <a:cs typeface="Arial" pitchFamily="34" charset="0"/>
                </a:rPr>
                <a:t>Focus </a:t>
              </a:r>
              <a:r>
                <a:rPr lang="en-US" sz="1400" b="1" dirty="0" smtClean="0">
                  <a:effectLst>
                    <a:outerShdw blurRad="38100" dist="38100" dir="2700000" algn="tl">
                      <a:srgbClr val="000000">
                        <a:alpha val="43137"/>
                      </a:srgbClr>
                    </a:outerShdw>
                  </a:effectLst>
                  <a:latin typeface="Arial" pitchFamily="34" charset="0"/>
                  <a:cs typeface="Arial" pitchFamily="34" charset="0"/>
                </a:rPr>
                <a:t/>
              </a:r>
              <a:br>
                <a:rPr lang="en-US" sz="1400" b="1" dirty="0" smtClean="0">
                  <a:effectLst>
                    <a:outerShdw blurRad="38100" dist="38100" dir="2700000" algn="tl">
                      <a:srgbClr val="000000">
                        <a:alpha val="43137"/>
                      </a:srgbClr>
                    </a:outerShdw>
                  </a:effectLst>
                  <a:latin typeface="Arial" pitchFamily="34" charset="0"/>
                  <a:cs typeface="Arial" pitchFamily="34" charset="0"/>
                </a:rPr>
              </a:br>
              <a:r>
                <a:rPr lang="en-US" sz="1400" b="1" dirty="0" smtClean="0">
                  <a:effectLst>
                    <a:outerShdw blurRad="38100" dist="38100" dir="2700000" algn="tl">
                      <a:srgbClr val="000000">
                        <a:alpha val="43137"/>
                      </a:srgbClr>
                    </a:outerShdw>
                  </a:effectLst>
                  <a:latin typeface="Arial" pitchFamily="34" charset="0"/>
                  <a:cs typeface="Arial" pitchFamily="34" charset="0"/>
                </a:rPr>
                <a:t>Groups</a:t>
              </a:r>
              <a:endParaRPr lang="en-US" sz="1400" b="1" kern="1200" dirty="0">
                <a:effectLst>
                  <a:outerShdw blurRad="38100" dist="38100" dir="2700000" algn="tl">
                    <a:srgbClr val="000000">
                      <a:alpha val="43137"/>
                    </a:srgbClr>
                  </a:outerShdw>
                </a:effectLst>
                <a:latin typeface="Arial" pitchFamily="34" charset="0"/>
                <a:cs typeface="Arial" pitchFamily="34" charset="0"/>
              </a:endParaRPr>
            </a:p>
          </p:txBody>
        </p:sp>
        <p:sp>
          <p:nvSpPr>
            <p:cNvPr id="19" name="Freeform 18"/>
            <p:cNvSpPr/>
            <p:nvPr/>
          </p:nvSpPr>
          <p:spPr>
            <a:xfrm>
              <a:off x="1354842" y="4157841"/>
              <a:ext cx="2205270" cy="779320"/>
            </a:xfrm>
            <a:custGeom>
              <a:avLst/>
              <a:gdLst>
                <a:gd name="connsiteX0" fmla="*/ 0 w 1900464"/>
                <a:gd name="connsiteY0" fmla="*/ 389660 h 779320"/>
                <a:gd name="connsiteX1" fmla="*/ 950232 w 1900464"/>
                <a:gd name="connsiteY1" fmla="*/ 0 h 779320"/>
                <a:gd name="connsiteX2" fmla="*/ 1900464 w 1900464"/>
                <a:gd name="connsiteY2" fmla="*/ 389660 h 779320"/>
                <a:gd name="connsiteX3" fmla="*/ 950232 w 1900464"/>
                <a:gd name="connsiteY3" fmla="*/ 779320 h 779320"/>
                <a:gd name="connsiteX4" fmla="*/ 0 w 1900464"/>
                <a:gd name="connsiteY4" fmla="*/ 389660 h 779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0464" h="779320">
                  <a:moveTo>
                    <a:pt x="0" y="389660"/>
                  </a:moveTo>
                  <a:cubicBezTo>
                    <a:pt x="0" y="174457"/>
                    <a:pt x="425433" y="0"/>
                    <a:pt x="950232" y="0"/>
                  </a:cubicBezTo>
                  <a:cubicBezTo>
                    <a:pt x="1475031" y="0"/>
                    <a:pt x="1900464" y="174457"/>
                    <a:pt x="1900464" y="389660"/>
                  </a:cubicBezTo>
                  <a:cubicBezTo>
                    <a:pt x="1900464" y="604863"/>
                    <a:pt x="1475031" y="779320"/>
                    <a:pt x="950232" y="779320"/>
                  </a:cubicBezTo>
                  <a:cubicBezTo>
                    <a:pt x="425433" y="779320"/>
                    <a:pt x="0" y="604863"/>
                    <a:pt x="0" y="389660"/>
                  </a:cubicBezTo>
                  <a:close/>
                </a:path>
              </a:pathLst>
            </a:custGeom>
            <a:solidFill>
              <a:srgbClr val="0099CC"/>
            </a:solidFill>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spcFirstLastPara="0" vert="horz" wrap="square" lIns="278317" tIns="131909" rIns="278317" bIns="131909" numCol="1" spcCol="1270" anchor="ctr" anchorCtr="0">
              <a:noAutofit/>
            </a:bodyPr>
            <a:lstStyle/>
            <a:p>
              <a:pPr lvl="0" algn="ctr" defTabSz="622300">
                <a:lnSpc>
                  <a:spcPct val="90000"/>
                </a:lnSpc>
                <a:spcAft>
                  <a:spcPct val="35000"/>
                </a:spcAft>
              </a:pPr>
              <a:r>
                <a:rPr lang="en-US" sz="1400" b="1" dirty="0">
                  <a:effectLst>
                    <a:outerShdw blurRad="38100" dist="38100" dir="2700000" algn="tl">
                      <a:srgbClr val="000000">
                        <a:alpha val="43137"/>
                      </a:srgbClr>
                    </a:outerShdw>
                  </a:effectLst>
                  <a:latin typeface="Arial" pitchFamily="34" charset="0"/>
                  <a:cs typeface="Arial" pitchFamily="34" charset="0"/>
                </a:rPr>
                <a:t>Lead User Research</a:t>
              </a:r>
              <a:endParaRPr lang="en-US" sz="1400" b="1" kern="1200" dirty="0">
                <a:effectLst>
                  <a:outerShdw blurRad="38100" dist="38100" dir="2700000" algn="tl">
                    <a:srgbClr val="000000">
                      <a:alpha val="43137"/>
                    </a:srgbClr>
                  </a:outerShdw>
                </a:effectLst>
                <a:latin typeface="Arial" pitchFamily="34" charset="0"/>
                <a:cs typeface="Arial" pitchFamily="34" charset="0"/>
              </a:endParaRPr>
            </a:p>
          </p:txBody>
        </p:sp>
        <p:sp>
          <p:nvSpPr>
            <p:cNvPr id="21" name="Freeform 20"/>
            <p:cNvSpPr/>
            <p:nvPr/>
          </p:nvSpPr>
          <p:spPr>
            <a:xfrm>
              <a:off x="1143000" y="3106879"/>
              <a:ext cx="2205270" cy="779320"/>
            </a:xfrm>
            <a:custGeom>
              <a:avLst/>
              <a:gdLst>
                <a:gd name="connsiteX0" fmla="*/ 0 w 1900464"/>
                <a:gd name="connsiteY0" fmla="*/ 389660 h 779320"/>
                <a:gd name="connsiteX1" fmla="*/ 950232 w 1900464"/>
                <a:gd name="connsiteY1" fmla="*/ 0 h 779320"/>
                <a:gd name="connsiteX2" fmla="*/ 1900464 w 1900464"/>
                <a:gd name="connsiteY2" fmla="*/ 389660 h 779320"/>
                <a:gd name="connsiteX3" fmla="*/ 950232 w 1900464"/>
                <a:gd name="connsiteY3" fmla="*/ 779320 h 779320"/>
                <a:gd name="connsiteX4" fmla="*/ 0 w 1900464"/>
                <a:gd name="connsiteY4" fmla="*/ 389660 h 779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0464" h="779320">
                  <a:moveTo>
                    <a:pt x="0" y="389660"/>
                  </a:moveTo>
                  <a:cubicBezTo>
                    <a:pt x="0" y="174457"/>
                    <a:pt x="425433" y="0"/>
                    <a:pt x="950232" y="0"/>
                  </a:cubicBezTo>
                  <a:cubicBezTo>
                    <a:pt x="1475031" y="0"/>
                    <a:pt x="1900464" y="174457"/>
                    <a:pt x="1900464" y="389660"/>
                  </a:cubicBezTo>
                  <a:cubicBezTo>
                    <a:pt x="1900464" y="604863"/>
                    <a:pt x="1475031" y="779320"/>
                    <a:pt x="950232" y="779320"/>
                  </a:cubicBezTo>
                  <a:cubicBezTo>
                    <a:pt x="425433" y="779320"/>
                    <a:pt x="0" y="604863"/>
                    <a:pt x="0" y="389660"/>
                  </a:cubicBezTo>
                  <a:close/>
                </a:path>
              </a:pathLst>
            </a:custGeom>
            <a:solidFill>
              <a:srgbClr val="0099CC"/>
            </a:solidFill>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spcFirstLastPara="0" vert="horz" wrap="square" lIns="278317" tIns="131909" rIns="278317" bIns="131909" numCol="1" spcCol="1270" anchor="ctr" anchorCtr="0">
              <a:noAutofit/>
            </a:bodyPr>
            <a:lstStyle/>
            <a:p>
              <a:pPr lvl="0" algn="ctr" defTabSz="622300">
                <a:lnSpc>
                  <a:spcPct val="90000"/>
                </a:lnSpc>
                <a:spcAft>
                  <a:spcPct val="35000"/>
                </a:spcAft>
              </a:pPr>
              <a:r>
                <a:rPr lang="en-US" sz="1400" b="1" dirty="0">
                  <a:effectLst>
                    <a:outerShdw blurRad="38100" dist="38100" dir="2700000" algn="tl">
                      <a:srgbClr val="000000">
                        <a:alpha val="43137"/>
                      </a:srgbClr>
                    </a:outerShdw>
                  </a:effectLst>
                  <a:latin typeface="Arial" pitchFamily="34" charset="0"/>
                  <a:cs typeface="Arial" pitchFamily="34" charset="0"/>
                </a:rPr>
                <a:t>Blog </a:t>
              </a:r>
              <a:r>
                <a:rPr lang="en-US" sz="1400" b="1" dirty="0" smtClean="0">
                  <a:effectLst>
                    <a:outerShdw blurRad="38100" dist="38100" dir="2700000" algn="tl">
                      <a:srgbClr val="000000">
                        <a:alpha val="43137"/>
                      </a:srgbClr>
                    </a:outerShdw>
                  </a:effectLst>
                  <a:latin typeface="Arial" pitchFamily="34" charset="0"/>
                  <a:cs typeface="Arial" pitchFamily="34" charset="0"/>
                </a:rPr>
                <a:t/>
              </a:r>
              <a:br>
                <a:rPr lang="en-US" sz="1400" b="1" dirty="0" smtClean="0">
                  <a:effectLst>
                    <a:outerShdw blurRad="38100" dist="38100" dir="2700000" algn="tl">
                      <a:srgbClr val="000000">
                        <a:alpha val="43137"/>
                      </a:srgbClr>
                    </a:outerShdw>
                  </a:effectLst>
                  <a:latin typeface="Arial" pitchFamily="34" charset="0"/>
                  <a:cs typeface="Arial" pitchFamily="34" charset="0"/>
                </a:rPr>
              </a:br>
              <a:r>
                <a:rPr lang="en-US" sz="1400" b="1" dirty="0" smtClean="0">
                  <a:effectLst>
                    <a:outerShdw blurRad="38100" dist="38100" dir="2700000" algn="tl">
                      <a:srgbClr val="000000">
                        <a:alpha val="43137"/>
                      </a:srgbClr>
                    </a:outerShdw>
                  </a:effectLst>
                  <a:latin typeface="Arial" pitchFamily="34" charset="0"/>
                  <a:cs typeface="Arial" pitchFamily="34" charset="0"/>
                </a:rPr>
                <a:t>Monitoring</a:t>
              </a:r>
              <a:endParaRPr lang="en-US" sz="1400" b="1" kern="1200" dirty="0">
                <a:effectLst>
                  <a:outerShdw blurRad="38100" dist="38100" dir="2700000" algn="tl">
                    <a:srgbClr val="000000">
                      <a:alpha val="43137"/>
                    </a:srgbClr>
                  </a:outerShdw>
                </a:effectLst>
                <a:latin typeface="Arial" pitchFamily="34" charset="0"/>
                <a:cs typeface="Arial" pitchFamily="34" charset="0"/>
              </a:endParaRPr>
            </a:p>
          </p:txBody>
        </p:sp>
        <p:sp>
          <p:nvSpPr>
            <p:cNvPr id="23" name="Freeform 22"/>
            <p:cNvSpPr/>
            <p:nvPr/>
          </p:nvSpPr>
          <p:spPr>
            <a:xfrm>
              <a:off x="1752597" y="2116280"/>
              <a:ext cx="2205270" cy="779320"/>
            </a:xfrm>
            <a:custGeom>
              <a:avLst/>
              <a:gdLst>
                <a:gd name="connsiteX0" fmla="*/ 0 w 1900464"/>
                <a:gd name="connsiteY0" fmla="*/ 389660 h 779320"/>
                <a:gd name="connsiteX1" fmla="*/ 950232 w 1900464"/>
                <a:gd name="connsiteY1" fmla="*/ 0 h 779320"/>
                <a:gd name="connsiteX2" fmla="*/ 1900464 w 1900464"/>
                <a:gd name="connsiteY2" fmla="*/ 389660 h 779320"/>
                <a:gd name="connsiteX3" fmla="*/ 950232 w 1900464"/>
                <a:gd name="connsiteY3" fmla="*/ 779320 h 779320"/>
                <a:gd name="connsiteX4" fmla="*/ 0 w 1900464"/>
                <a:gd name="connsiteY4" fmla="*/ 389660 h 779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0464" h="779320">
                  <a:moveTo>
                    <a:pt x="0" y="389660"/>
                  </a:moveTo>
                  <a:cubicBezTo>
                    <a:pt x="0" y="174457"/>
                    <a:pt x="425433" y="0"/>
                    <a:pt x="950232" y="0"/>
                  </a:cubicBezTo>
                  <a:cubicBezTo>
                    <a:pt x="1475031" y="0"/>
                    <a:pt x="1900464" y="174457"/>
                    <a:pt x="1900464" y="389660"/>
                  </a:cubicBezTo>
                  <a:cubicBezTo>
                    <a:pt x="1900464" y="604863"/>
                    <a:pt x="1475031" y="779320"/>
                    <a:pt x="950232" y="779320"/>
                  </a:cubicBezTo>
                  <a:cubicBezTo>
                    <a:pt x="425433" y="779320"/>
                    <a:pt x="0" y="604863"/>
                    <a:pt x="0" y="389660"/>
                  </a:cubicBezTo>
                  <a:close/>
                </a:path>
              </a:pathLst>
            </a:custGeom>
            <a:solidFill>
              <a:srgbClr val="0099CC"/>
            </a:solidFill>
          </p:spPr>
          <p:style>
            <a:lnRef idx="3">
              <a:schemeClr val="lt1">
                <a:hueOff val="0"/>
                <a:satOff val="0"/>
                <a:lumOff val="0"/>
                <a:alphaOff val="0"/>
              </a:schemeClr>
            </a:lnRef>
            <a:fillRef idx="1">
              <a:scrgbClr r="0" g="0" b="0"/>
            </a:fillRef>
            <a:effectRef idx="1">
              <a:schemeClr val="accent2">
                <a:hueOff val="0"/>
                <a:satOff val="0"/>
                <a:lumOff val="0"/>
                <a:alphaOff val="0"/>
              </a:schemeClr>
            </a:effectRef>
            <a:fontRef idx="minor">
              <a:schemeClr val="lt1"/>
            </a:fontRef>
          </p:style>
          <p:txBody>
            <a:bodyPr spcFirstLastPara="0" vert="horz" wrap="square" lIns="278317" tIns="131909" rIns="278317" bIns="131909" numCol="1" spcCol="1270" anchor="ctr" anchorCtr="0">
              <a:noAutofit/>
            </a:bodyPr>
            <a:lstStyle/>
            <a:p>
              <a:pPr lvl="0" algn="ctr" defTabSz="622300">
                <a:lnSpc>
                  <a:spcPct val="90000"/>
                </a:lnSpc>
                <a:spcAft>
                  <a:spcPct val="35000"/>
                </a:spcAft>
              </a:pPr>
              <a:r>
                <a:rPr lang="en-US" sz="1400" b="1" dirty="0">
                  <a:effectLst>
                    <a:outerShdw blurRad="38100" dist="38100" dir="2700000" algn="tl">
                      <a:srgbClr val="000000">
                        <a:alpha val="43137"/>
                      </a:srgbClr>
                    </a:outerShdw>
                  </a:effectLst>
                  <a:latin typeface="Arial" pitchFamily="34" charset="0"/>
                  <a:cs typeface="Arial" pitchFamily="34" charset="0"/>
                </a:rPr>
                <a:t>Archival </a:t>
              </a:r>
              <a:r>
                <a:rPr lang="en-US" sz="1400" b="1" dirty="0" smtClean="0">
                  <a:effectLst>
                    <a:outerShdw blurRad="38100" dist="38100" dir="2700000" algn="tl">
                      <a:srgbClr val="000000">
                        <a:alpha val="43137"/>
                      </a:srgbClr>
                    </a:outerShdw>
                  </a:effectLst>
                  <a:latin typeface="Arial" pitchFamily="34" charset="0"/>
                  <a:cs typeface="Arial" pitchFamily="34" charset="0"/>
                </a:rPr>
                <a:t/>
              </a:r>
              <a:br>
                <a:rPr lang="en-US" sz="1400" b="1" dirty="0" smtClean="0">
                  <a:effectLst>
                    <a:outerShdw blurRad="38100" dist="38100" dir="2700000" algn="tl">
                      <a:srgbClr val="000000">
                        <a:alpha val="43137"/>
                      </a:srgbClr>
                    </a:outerShdw>
                  </a:effectLst>
                  <a:latin typeface="Arial" pitchFamily="34" charset="0"/>
                  <a:cs typeface="Arial" pitchFamily="34" charset="0"/>
                </a:rPr>
              </a:br>
              <a:r>
                <a:rPr lang="en-US" sz="1400" b="1" dirty="0" smtClean="0">
                  <a:effectLst>
                    <a:outerShdw blurRad="38100" dist="38100" dir="2700000" algn="tl">
                      <a:srgbClr val="000000">
                        <a:alpha val="43137"/>
                      </a:srgbClr>
                    </a:outerShdw>
                  </a:effectLst>
                  <a:latin typeface="Arial" pitchFamily="34" charset="0"/>
                  <a:cs typeface="Arial" pitchFamily="34" charset="0"/>
                </a:rPr>
                <a:t>Research</a:t>
              </a:r>
              <a:endParaRPr lang="en-US" sz="1400" b="1" kern="1200" dirty="0">
                <a:effectLst>
                  <a:outerShdw blurRad="38100" dist="38100" dir="2700000" algn="tl">
                    <a:srgbClr val="000000">
                      <a:alpha val="43137"/>
                    </a:srgbClr>
                  </a:outerShdw>
                </a:effectLst>
                <a:latin typeface="Arial" pitchFamily="34" charset="0"/>
                <a:cs typeface="Arial" pitchFamily="34" charset="0"/>
              </a:endParaRPr>
            </a:p>
          </p:txBody>
        </p:sp>
      </p:grpSp>
      <p:sp>
        <p:nvSpPr>
          <p:cNvPr id="1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370204496"/>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a:t>10–</a:t>
            </a:r>
            <a:fld id="{2694B434-D873-4044-9C95-3EB71199B124}" type="slidenum">
              <a:rPr lang="en-US"/>
              <a:pPr/>
              <a:t>21</a:t>
            </a:fld>
            <a:endParaRPr lang="en-US"/>
          </a:p>
        </p:txBody>
      </p:sp>
      <p:sp>
        <p:nvSpPr>
          <p:cNvPr id="1163266" name="Rectangle 2" descr="Slideheader01"/>
          <p:cNvSpPr>
            <a:spLocks noGrp="1" noChangeArrowheads="1"/>
          </p:cNvSpPr>
          <p:nvPr>
            <p:ph type="title"/>
          </p:nvPr>
        </p:nvSpPr>
        <p:spPr/>
        <p:txBody>
          <a:bodyPr/>
          <a:lstStyle/>
          <a:p>
            <a:r>
              <a:rPr lang="en-US"/>
              <a:t>Developing the Marketing Concept</a:t>
            </a:r>
          </a:p>
        </p:txBody>
      </p:sp>
      <p:sp>
        <p:nvSpPr>
          <p:cNvPr id="1163267" name="Rectangle 3"/>
          <p:cNvSpPr>
            <a:spLocks noGrp="1" noChangeArrowheads="1"/>
          </p:cNvSpPr>
          <p:nvPr>
            <p:ph type="body" idx="1"/>
          </p:nvPr>
        </p:nvSpPr>
        <p:spPr/>
        <p:txBody>
          <a:bodyPr/>
          <a:lstStyle/>
          <a:p>
            <a:pPr>
              <a:spcBef>
                <a:spcPct val="50000"/>
              </a:spcBef>
            </a:pPr>
            <a:r>
              <a:rPr lang="en-US"/>
              <a:t>Marketing Philosophies</a:t>
            </a:r>
          </a:p>
          <a:p>
            <a:pPr lvl="1">
              <a:spcBef>
                <a:spcPct val="50000"/>
              </a:spcBef>
            </a:pPr>
            <a:r>
              <a:rPr lang="en-US"/>
              <a:t>Production-driven philosophy</a:t>
            </a:r>
          </a:p>
          <a:p>
            <a:pPr lvl="1">
              <a:spcBef>
                <a:spcPct val="50000"/>
              </a:spcBef>
            </a:pPr>
            <a:r>
              <a:rPr lang="en-US"/>
              <a:t>Sales-driven philosophy</a:t>
            </a:r>
          </a:p>
          <a:p>
            <a:pPr lvl="1">
              <a:spcBef>
                <a:spcPct val="50000"/>
              </a:spcBef>
            </a:pPr>
            <a:r>
              <a:rPr lang="en-US"/>
              <a:t>Consumer-driven philosophy</a:t>
            </a:r>
          </a:p>
          <a:p>
            <a:pPr>
              <a:spcBef>
                <a:spcPct val="50000"/>
              </a:spcBef>
            </a:pPr>
            <a:r>
              <a:rPr lang="en-US"/>
              <a:t>Factors in Choosing a Marketing Philosophy</a:t>
            </a:r>
          </a:p>
          <a:p>
            <a:pPr lvl="1">
              <a:spcBef>
                <a:spcPct val="50000"/>
              </a:spcBef>
            </a:pPr>
            <a:r>
              <a:rPr lang="en-US"/>
              <a:t>Competitive pressure</a:t>
            </a:r>
          </a:p>
          <a:p>
            <a:pPr lvl="1">
              <a:spcBef>
                <a:spcPct val="50000"/>
              </a:spcBef>
            </a:pPr>
            <a:r>
              <a:rPr lang="en-US"/>
              <a:t>Entrepreneur’s background</a:t>
            </a:r>
          </a:p>
          <a:p>
            <a:pPr lvl="1">
              <a:spcBef>
                <a:spcPct val="50000"/>
              </a:spcBef>
            </a:pPr>
            <a:r>
              <a:rPr lang="en-US"/>
              <a:t>Short-term focus</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45586176"/>
      </p:ext>
    </p:extLst>
  </p:cSld>
  <p:clrMapOvr>
    <a:masterClrMapping/>
  </p:clrMapOvr>
  <p:transition spd="slow">
    <p:cut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a:t>10–</a:t>
            </a:r>
            <a:fld id="{81D4DE1B-A05F-484C-84B0-6E2D73D8479F}" type="slidenum">
              <a:rPr lang="en-US"/>
              <a:pPr/>
              <a:t>22</a:t>
            </a:fld>
            <a:endParaRPr lang="en-US"/>
          </a:p>
        </p:txBody>
      </p:sp>
      <p:sp>
        <p:nvSpPr>
          <p:cNvPr id="1165314" name="Rectangle 2" descr="Slideheader01"/>
          <p:cNvSpPr>
            <a:spLocks noGrp="1" noChangeArrowheads="1"/>
          </p:cNvSpPr>
          <p:nvPr>
            <p:ph type="title"/>
          </p:nvPr>
        </p:nvSpPr>
        <p:spPr/>
        <p:txBody>
          <a:bodyPr/>
          <a:lstStyle/>
          <a:p>
            <a:r>
              <a:rPr lang="en-US"/>
              <a:t>Developing the Marketing Concept (cont’d)</a:t>
            </a:r>
          </a:p>
        </p:txBody>
      </p:sp>
      <p:sp>
        <p:nvSpPr>
          <p:cNvPr id="1165315" name="Rectangle 3"/>
          <p:cNvSpPr>
            <a:spLocks noGrp="1" noChangeArrowheads="1"/>
          </p:cNvSpPr>
          <p:nvPr>
            <p:ph type="body" idx="1"/>
          </p:nvPr>
        </p:nvSpPr>
        <p:spPr>
          <a:xfrm>
            <a:off x="457200" y="1219200"/>
            <a:ext cx="6553200" cy="5181600"/>
          </a:xfrm>
        </p:spPr>
        <p:txBody>
          <a:bodyPr/>
          <a:lstStyle/>
          <a:p>
            <a:r>
              <a:rPr lang="en-US" dirty="0"/>
              <a:t>Market Segmentation</a:t>
            </a:r>
          </a:p>
          <a:p>
            <a:pPr lvl="1"/>
            <a:r>
              <a:rPr lang="en-US" dirty="0"/>
              <a:t>The process of identifying a specific set </a:t>
            </a:r>
            <a:r>
              <a:rPr lang="en-US" dirty="0" smtClean="0"/>
              <a:t/>
            </a:r>
            <a:br>
              <a:rPr lang="en-US" dirty="0" smtClean="0"/>
            </a:br>
            <a:r>
              <a:rPr lang="en-US" dirty="0" smtClean="0"/>
              <a:t>of </a:t>
            </a:r>
            <a:r>
              <a:rPr lang="en-US" dirty="0"/>
              <a:t>characteristics that differentiate one </a:t>
            </a:r>
            <a:r>
              <a:rPr lang="en-US" dirty="0" smtClean="0"/>
              <a:t/>
            </a:r>
            <a:br>
              <a:rPr lang="en-US" dirty="0" smtClean="0"/>
            </a:br>
            <a:r>
              <a:rPr lang="en-US" dirty="0" smtClean="0"/>
              <a:t>group </a:t>
            </a:r>
            <a:r>
              <a:rPr lang="en-US" dirty="0"/>
              <a:t>of consumers from the rest.</a:t>
            </a:r>
          </a:p>
          <a:p>
            <a:pPr lvl="1"/>
            <a:r>
              <a:rPr lang="en-US" dirty="0"/>
              <a:t>Demographic variables</a:t>
            </a:r>
          </a:p>
          <a:p>
            <a:pPr lvl="2"/>
            <a:r>
              <a:rPr lang="en-US" dirty="0"/>
              <a:t>Age, marital status, sex, occupation, income, </a:t>
            </a:r>
            <a:r>
              <a:rPr lang="en-US" dirty="0" smtClean="0"/>
              <a:t>and location</a:t>
            </a:r>
            <a:endParaRPr lang="en-US" dirty="0"/>
          </a:p>
          <a:p>
            <a:pPr lvl="1"/>
            <a:r>
              <a:rPr lang="en-US" dirty="0"/>
              <a:t>Benefit variables</a:t>
            </a:r>
          </a:p>
          <a:p>
            <a:pPr lvl="2"/>
            <a:r>
              <a:rPr lang="en-US" dirty="0"/>
              <a:t>Convenience, cost, style, trends (depending on the nature of the particular new venture)</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645105016"/>
      </p:ext>
    </p:extLst>
  </p:cSld>
  <p:clrMapOvr>
    <a:masterClrMapping/>
  </p:clrMapOvr>
  <p:transition spd="slow">
    <p:cut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a:t>10–</a:t>
            </a:r>
            <a:fld id="{EA517DC9-9CF8-4BEF-8DD2-2C346AD2FF75}" type="slidenum">
              <a:rPr lang="en-US"/>
              <a:pPr/>
              <a:t>23</a:t>
            </a:fld>
            <a:endParaRPr lang="en-US"/>
          </a:p>
        </p:txBody>
      </p:sp>
      <p:sp>
        <p:nvSpPr>
          <p:cNvPr id="1167362" name="Rectangle 2" descr="Slideheader01"/>
          <p:cNvSpPr>
            <a:spLocks noGrp="1" noChangeArrowheads="1"/>
          </p:cNvSpPr>
          <p:nvPr>
            <p:ph type="title"/>
          </p:nvPr>
        </p:nvSpPr>
        <p:spPr/>
        <p:txBody>
          <a:bodyPr/>
          <a:lstStyle/>
          <a:p>
            <a:r>
              <a:rPr lang="en-US"/>
              <a:t>Consumer Behavior</a:t>
            </a:r>
          </a:p>
        </p:txBody>
      </p:sp>
      <p:sp>
        <p:nvSpPr>
          <p:cNvPr id="1167363" name="Rectangle 3"/>
          <p:cNvSpPr>
            <a:spLocks noGrp="1" noChangeArrowheads="1"/>
          </p:cNvSpPr>
          <p:nvPr>
            <p:ph type="body" idx="1"/>
          </p:nvPr>
        </p:nvSpPr>
        <p:spPr/>
        <p:txBody>
          <a:bodyPr/>
          <a:lstStyle/>
          <a:p>
            <a:pPr marL="233363" indent="-233363">
              <a:spcBef>
                <a:spcPct val="30000"/>
              </a:spcBef>
            </a:pPr>
            <a:r>
              <a:rPr lang="en-US" dirty="0"/>
              <a:t>Consumer Behavior</a:t>
            </a:r>
          </a:p>
          <a:p>
            <a:pPr marL="796925" lvl="1" indent="-449263">
              <a:spcBef>
                <a:spcPct val="30000"/>
              </a:spcBef>
            </a:pPr>
            <a:r>
              <a:rPr lang="en-US" dirty="0"/>
              <a:t>The types and patterns of consumer </a:t>
            </a:r>
            <a:r>
              <a:rPr lang="en-US" dirty="0" smtClean="0"/>
              <a:t>characteristics:</a:t>
            </a:r>
            <a:endParaRPr lang="en-US" dirty="0"/>
          </a:p>
          <a:p>
            <a:pPr marL="1147763" lvl="2" indent="-233363">
              <a:spcBef>
                <a:spcPct val="30000"/>
              </a:spcBef>
            </a:pPr>
            <a:r>
              <a:rPr lang="en-US" dirty="0"/>
              <a:t>Personal characteristics</a:t>
            </a:r>
          </a:p>
          <a:p>
            <a:pPr marL="1147763" lvl="2" indent="-233363">
              <a:spcBef>
                <a:spcPct val="30000"/>
              </a:spcBef>
            </a:pPr>
            <a:r>
              <a:rPr lang="en-US" dirty="0"/>
              <a:t>Psychological characteristics</a:t>
            </a:r>
          </a:p>
          <a:p>
            <a:pPr marL="233363" indent="-233363">
              <a:spcBef>
                <a:spcPct val="30000"/>
              </a:spcBef>
            </a:pPr>
            <a:r>
              <a:rPr lang="en-US" dirty="0"/>
              <a:t>Major Consumer </a:t>
            </a:r>
            <a:r>
              <a:rPr lang="en-US" dirty="0" smtClean="0"/>
              <a:t>Goods Classifications</a:t>
            </a:r>
            <a:r>
              <a:rPr lang="en-US" dirty="0"/>
              <a:t>:</a:t>
            </a:r>
          </a:p>
          <a:p>
            <a:pPr marL="796925" lvl="1" indent="-449263">
              <a:spcBef>
                <a:spcPct val="30000"/>
              </a:spcBef>
              <a:buSzTx/>
              <a:buFont typeface="Wingdings" pitchFamily="2" charset="2"/>
              <a:buAutoNum type="arabicPeriod"/>
            </a:pPr>
            <a:r>
              <a:rPr lang="en-US" dirty="0"/>
              <a:t>Convenience goods</a:t>
            </a:r>
          </a:p>
          <a:p>
            <a:pPr marL="796925" lvl="1" indent="-449263">
              <a:spcBef>
                <a:spcPct val="30000"/>
              </a:spcBef>
              <a:buSzTx/>
              <a:buFont typeface="Wingdings" pitchFamily="2" charset="2"/>
              <a:buAutoNum type="arabicPeriod"/>
            </a:pPr>
            <a:r>
              <a:rPr lang="en-US" dirty="0"/>
              <a:t>Shopping goods</a:t>
            </a:r>
          </a:p>
          <a:p>
            <a:pPr marL="796925" lvl="1" indent="-449263">
              <a:spcBef>
                <a:spcPct val="30000"/>
              </a:spcBef>
              <a:buSzTx/>
              <a:buFont typeface="Wingdings" pitchFamily="2" charset="2"/>
              <a:buAutoNum type="arabicPeriod"/>
            </a:pPr>
            <a:r>
              <a:rPr lang="en-US" dirty="0"/>
              <a:t>Specialty goods</a:t>
            </a:r>
          </a:p>
          <a:p>
            <a:pPr marL="796925" lvl="1" indent="-449263">
              <a:spcBef>
                <a:spcPct val="30000"/>
              </a:spcBef>
              <a:buSzTx/>
              <a:buFont typeface="Wingdings" pitchFamily="2" charset="2"/>
              <a:buAutoNum type="arabicPeriod"/>
            </a:pPr>
            <a:r>
              <a:rPr lang="en-US" dirty="0"/>
              <a:t>Unsought goods</a:t>
            </a:r>
          </a:p>
          <a:p>
            <a:pPr marL="796925" lvl="1" indent="-449263">
              <a:spcBef>
                <a:spcPct val="30000"/>
              </a:spcBef>
              <a:buSzTx/>
              <a:buFont typeface="Wingdings" pitchFamily="2" charset="2"/>
              <a:buAutoNum type="arabicPeriod"/>
            </a:pPr>
            <a:r>
              <a:rPr lang="en-US" dirty="0"/>
              <a:t>New products</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8591864"/>
      </p:ext>
    </p:extLst>
  </p:cSld>
  <p:clrMapOvr>
    <a:masterClrMapping/>
  </p:clrMapOvr>
  <p:transition spd="slow">
    <p:cut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 name="Slide Number Placeholder 3"/>
          <p:cNvSpPr>
            <a:spLocks noGrp="1"/>
          </p:cNvSpPr>
          <p:nvPr>
            <p:ph type="sldNum" sz="quarter" idx="11"/>
          </p:nvPr>
        </p:nvSpPr>
        <p:spPr/>
        <p:txBody>
          <a:bodyPr/>
          <a:lstStyle/>
          <a:p>
            <a:r>
              <a:rPr lang="en-US"/>
              <a:t>10–</a:t>
            </a:r>
            <a:fld id="{766BB01E-E032-40E5-B28A-A7D7EDD435E7}" type="slidenum">
              <a:rPr lang="en-US"/>
              <a:pPr/>
              <a:t>24</a:t>
            </a:fld>
            <a:endParaRPr lang="en-US"/>
          </a:p>
        </p:txBody>
      </p:sp>
      <p:sp>
        <p:nvSpPr>
          <p:cNvPr id="280578" name="Rectangle 2"/>
          <p:cNvSpPr>
            <a:spLocks noGrp="1" noChangeArrowheads="1"/>
          </p:cNvSpPr>
          <p:nvPr>
            <p:ph type="title"/>
          </p:nvPr>
        </p:nvSpPr>
        <p:spPr>
          <a:xfrm>
            <a:off x="295275" y="540157"/>
            <a:ext cx="8534400" cy="457200"/>
          </a:xfrm>
          <a:blipFill dpi="0" rotWithShape="1">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a:blipFill>
          <a:ln/>
        </p:spPr>
        <p:txBody>
          <a:bodyPr lIns="0" tIns="0" rIns="0" bIns="0">
            <a:noAutofit/>
          </a:bodyPr>
          <a:lstStyle/>
          <a:p>
            <a:pPr marL="1654175" indent="-1484313">
              <a:tabLst>
                <a:tab pos="1147763" algn="ctr"/>
              </a:tabLst>
            </a:pPr>
            <a:r>
              <a:rPr lang="en-US" sz="2000" i="1" baseline="54000" dirty="0">
                <a:solidFill>
                  <a:schemeClr val="bg1"/>
                </a:solidFill>
                <a:effectLst/>
                <a:latin typeface="Book Antiqua" pitchFamily="18" charset="0"/>
              </a:rPr>
              <a:t>Table</a:t>
            </a:r>
            <a:r>
              <a:rPr lang="en-US" sz="2400" i="1" baseline="50000" dirty="0">
                <a:solidFill>
                  <a:schemeClr val="bg1"/>
                </a:solidFill>
                <a:effectLst/>
                <a:latin typeface="Book Antiqua" pitchFamily="18" charset="0"/>
              </a:rPr>
              <a:t>	</a:t>
            </a:r>
            <a:r>
              <a:rPr lang="en-US" sz="1600" dirty="0" smtClean="0">
                <a:solidFill>
                  <a:schemeClr val="bg1"/>
                </a:solidFill>
                <a:effectLst/>
                <a:cs typeface="Tahoma" pitchFamily="34" charset="0"/>
              </a:rPr>
              <a:t>10.4</a:t>
            </a:r>
            <a:r>
              <a:rPr lang="en-US" sz="1800" dirty="0">
                <a:solidFill>
                  <a:schemeClr val="bg1"/>
                </a:solidFill>
                <a:effectLst/>
                <a:cs typeface="Tahoma" pitchFamily="34" charset="0"/>
              </a:rPr>
              <a:t>	</a:t>
            </a:r>
            <a:r>
              <a:rPr lang="en-US" sz="1800" dirty="0">
                <a:solidFill>
                  <a:srgbClr val="0099CC"/>
                </a:solidFill>
                <a:effectLst/>
                <a:cs typeface="Tahoma" pitchFamily="34" charset="0"/>
              </a:rPr>
              <a:t>Changing Priorities and Purchases in the Family Life Cycle </a:t>
            </a:r>
          </a:p>
        </p:txBody>
      </p:sp>
      <p:graphicFrame>
        <p:nvGraphicFramePr>
          <p:cNvPr id="280781" name="Group 205"/>
          <p:cNvGraphicFramePr>
            <a:graphicFrameLocks noGrp="1"/>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81735395"/>
              </p:ext>
            </p:extLst>
          </p:nvPr>
        </p:nvGraphicFramePr>
        <p:xfrm>
          <a:off x="381000" y="1350963"/>
          <a:ext cx="8382000" cy="4297679"/>
        </p:xfrm>
        <a:graphic>
          <a:graphicData uri="http://schemas.openxmlformats.org/drawingml/2006/table">
            <a:tbl>
              <a:tblPr/>
              <a:tblGrid>
                <a:gridCol w="1981200"/>
                <a:gridCol w="2209800"/>
                <a:gridCol w="4191000"/>
              </a:tblGrid>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cs typeface="Times New Roman" pitchFamily="18" charset="0"/>
                        </a:rPr>
                        <a:t>Stage</a:t>
                      </a:r>
                      <a:endParaRPr kumimoji="0" lang="en-US" sz="1600" b="0" i="0" u="none" strike="noStrike" cap="none" normalizeH="0" baseline="0" dirty="0" smtClean="0">
                        <a:ln>
                          <a:noFill/>
                        </a:ln>
                        <a:solidFill>
                          <a:schemeClr val="bg1"/>
                        </a:solidFill>
                        <a:effectLst/>
                        <a:latin typeface="Arial" pitchFamily="34" charset="0"/>
                      </a:endParaRPr>
                    </a:p>
                  </a:txBody>
                  <a:tcPr marT="91440" marB="91440" horzOverflow="overflow">
                    <a:lnL cap="flat">
                      <a:noFill/>
                    </a:lnL>
                    <a:lnR>
                      <a:noFill/>
                    </a:lnR>
                    <a:lnT cap="flat">
                      <a:noFill/>
                    </a:lnT>
                    <a:lnB>
                      <a:noFill/>
                    </a:lnB>
                    <a:lnTlToBr>
                      <a:noFill/>
                    </a:lnTlToBr>
                    <a:lnBlToTr>
                      <a:noFill/>
                    </a:lnBlToTr>
                    <a:solidFill>
                      <a:srgbClr val="0099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cs typeface="Times New Roman" pitchFamily="18" charset="0"/>
                        </a:rPr>
                        <a:t>Priorities</a:t>
                      </a:r>
                      <a:endParaRPr kumimoji="0" lang="en-US" sz="1600" b="0" i="0" u="none" strike="noStrike" cap="none" normalizeH="0" baseline="0" dirty="0" smtClean="0">
                        <a:ln>
                          <a:noFill/>
                        </a:ln>
                        <a:solidFill>
                          <a:schemeClr val="bg1"/>
                        </a:solidFill>
                        <a:effectLst/>
                        <a:latin typeface="Arial" pitchFamily="34" charset="0"/>
                      </a:endParaRPr>
                    </a:p>
                  </a:txBody>
                  <a:tcPr marT="91440" marB="91440" horzOverflow="overflow">
                    <a:lnL>
                      <a:noFill/>
                    </a:lnL>
                    <a:lnR>
                      <a:noFill/>
                    </a:lnR>
                    <a:lnT cap="flat">
                      <a:noFill/>
                    </a:lnT>
                    <a:lnB>
                      <a:noFill/>
                    </a:lnB>
                    <a:lnTlToBr>
                      <a:noFill/>
                    </a:lnTlToBr>
                    <a:lnBlToTr>
                      <a:noFill/>
                    </a:lnBlToTr>
                    <a:solidFill>
                      <a:srgbClr val="0099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Arial" pitchFamily="34" charset="0"/>
                          <a:cs typeface="Times New Roman" pitchFamily="18" charset="0"/>
                        </a:rPr>
                        <a:t>Major Purchases</a:t>
                      </a:r>
                      <a:endParaRPr kumimoji="0" lang="en-US" sz="1600" b="0" i="0" u="none" strike="noStrike" cap="none" normalizeH="0" baseline="0" dirty="0" smtClean="0">
                        <a:ln>
                          <a:noFill/>
                        </a:ln>
                        <a:solidFill>
                          <a:schemeClr val="bg1"/>
                        </a:solidFill>
                        <a:effectLst/>
                        <a:latin typeface="Arial" pitchFamily="34" charset="0"/>
                      </a:endParaRPr>
                    </a:p>
                  </a:txBody>
                  <a:tcPr marT="91440" marB="91440" horzOverflow="overflow">
                    <a:lnL>
                      <a:noFill/>
                    </a:lnL>
                    <a:lnR cap="flat">
                      <a:noFill/>
                    </a:lnR>
                    <a:lnT cap="flat">
                      <a:noFill/>
                    </a:lnT>
                    <a:lnB>
                      <a:noFill/>
                    </a:lnB>
                    <a:lnTlToBr>
                      <a:noFill/>
                    </a:lnTlToBr>
                    <a:lnBlToTr>
                      <a:noFill/>
                    </a:lnBlToTr>
                    <a:solidFill>
                      <a:srgbClr val="0099CC"/>
                    </a:solid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Arial" pitchFamily="34" charset="0"/>
                          <a:cs typeface="Times New Roman" pitchFamily="18" charset="0"/>
                        </a:rPr>
                        <a:t>Fledgling: teens and early 20s</a:t>
                      </a:r>
                      <a:endParaRPr kumimoji="0" lang="en-US" sz="1400" b="1" i="0" u="none" strike="noStrike" cap="none" normalizeH="0" baseline="0" smtClean="0">
                        <a:ln>
                          <a:noFill/>
                        </a:ln>
                        <a:solidFill>
                          <a:schemeClr val="tx1"/>
                        </a:solidFill>
                        <a:effectLst/>
                        <a:latin typeface="Arial" pitchFamily="34" charset="0"/>
                      </a:endParaRPr>
                    </a:p>
                  </a:txBody>
                  <a:tcPr marT="91440" marB="91440"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Arial" pitchFamily="34" charset="0"/>
                          <a:cs typeface="Times New Roman" pitchFamily="18" charset="0"/>
                        </a:rPr>
                        <a:t>Self; socializing; education</a:t>
                      </a:r>
                      <a:endParaRPr kumimoji="0" lang="en-US" sz="1400" b="0" i="0" u="none" strike="noStrike" cap="none" normalizeH="0" baseline="0" smtClean="0">
                        <a:ln>
                          <a:noFill/>
                        </a:ln>
                        <a:solidFill>
                          <a:schemeClr val="tx1"/>
                        </a:solidFill>
                        <a:effectLst/>
                        <a:latin typeface="Arial" pitchFamily="34" charset="0"/>
                      </a:endParaRPr>
                    </a:p>
                  </a:txBody>
                  <a:tcPr marT="91440" marB="9144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Arial" pitchFamily="34" charset="0"/>
                          <a:cs typeface="Times New Roman" pitchFamily="18" charset="0"/>
                        </a:rPr>
                        <a:t>Appearance products, clothing, automobiles, recreation, hobbies, travel</a:t>
                      </a:r>
                      <a:endParaRPr kumimoji="0" lang="en-US" sz="1400" b="0" i="0" u="none" strike="noStrike" cap="none" normalizeH="0" baseline="0" smtClean="0">
                        <a:ln>
                          <a:noFill/>
                        </a:ln>
                        <a:solidFill>
                          <a:schemeClr val="tx1"/>
                        </a:solidFill>
                        <a:effectLst/>
                        <a:latin typeface="Arial" pitchFamily="34" charset="0"/>
                      </a:endParaRPr>
                    </a:p>
                  </a:txBody>
                  <a:tcPr marT="91440" marB="91440"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Arial" pitchFamily="34" charset="0"/>
                          <a:cs typeface="Times New Roman" pitchFamily="18" charset="0"/>
                        </a:rPr>
                        <a:t>Courting: 20s</a:t>
                      </a:r>
                      <a:endParaRPr kumimoji="0" lang="en-US" sz="1400" b="1" i="0" u="none" strike="noStrike" cap="none" normalizeH="0" baseline="0" smtClean="0">
                        <a:ln>
                          <a:noFill/>
                        </a:ln>
                        <a:solidFill>
                          <a:schemeClr val="tx1"/>
                        </a:solidFill>
                        <a:effectLst/>
                        <a:latin typeface="Arial" pitchFamily="34" charset="0"/>
                      </a:endParaRPr>
                    </a:p>
                  </a:txBody>
                  <a:tcPr marT="91440" marB="91440"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Arial" pitchFamily="34" charset="0"/>
                          <a:cs typeface="Times New Roman" pitchFamily="18" charset="0"/>
                        </a:rPr>
                        <a:t>Self and other; pair bonding; career</a:t>
                      </a:r>
                      <a:endParaRPr kumimoji="0" lang="en-US" sz="1400" b="0" i="0" u="none" strike="noStrike" cap="none" normalizeH="0" baseline="0" smtClean="0">
                        <a:ln>
                          <a:noFill/>
                        </a:ln>
                        <a:solidFill>
                          <a:schemeClr val="tx1"/>
                        </a:solidFill>
                        <a:effectLst/>
                        <a:latin typeface="Arial" pitchFamily="34" charset="0"/>
                      </a:endParaRPr>
                    </a:p>
                  </a:txBody>
                  <a:tcPr marT="91440" marB="9144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Arial" pitchFamily="34" charset="0"/>
                          <a:cs typeface="Times New Roman" pitchFamily="18" charset="0"/>
                        </a:rPr>
                        <a:t>Furniture and furnishings, entertainment and entertaining, savings</a:t>
                      </a:r>
                      <a:endParaRPr kumimoji="0" lang="en-US" sz="1400" b="0" i="0" u="none" strike="noStrike" cap="none" normalizeH="0" baseline="0" smtClean="0">
                        <a:ln>
                          <a:noFill/>
                        </a:ln>
                        <a:solidFill>
                          <a:schemeClr val="tx1"/>
                        </a:solidFill>
                        <a:effectLst/>
                        <a:latin typeface="Arial" pitchFamily="34" charset="0"/>
                      </a:endParaRPr>
                    </a:p>
                  </a:txBody>
                  <a:tcPr marT="91440" marB="91440"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Arial" pitchFamily="34" charset="0"/>
                          <a:cs typeface="Times New Roman" pitchFamily="18" charset="0"/>
                        </a:rPr>
                        <a:t>Nest building: 20s early 30s</a:t>
                      </a:r>
                      <a:endParaRPr kumimoji="0" lang="en-US" sz="1400" b="1" i="0" u="none" strike="noStrike" cap="none" normalizeH="0" baseline="0" smtClean="0">
                        <a:ln>
                          <a:noFill/>
                        </a:ln>
                        <a:solidFill>
                          <a:schemeClr val="tx1"/>
                        </a:solidFill>
                        <a:effectLst/>
                        <a:latin typeface="Arial" pitchFamily="34" charset="0"/>
                      </a:endParaRPr>
                    </a:p>
                  </a:txBody>
                  <a:tcPr marT="91440" marB="91440"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Arial" pitchFamily="34" charset="0"/>
                          <a:cs typeface="Times New Roman" pitchFamily="18" charset="0"/>
                        </a:rPr>
                        <a:t>Babies and career</a:t>
                      </a:r>
                      <a:endParaRPr kumimoji="0" lang="en-US" sz="1400" b="0" i="0" u="none" strike="noStrike" cap="none" normalizeH="0" baseline="0" smtClean="0">
                        <a:ln>
                          <a:noFill/>
                        </a:ln>
                        <a:solidFill>
                          <a:schemeClr val="tx1"/>
                        </a:solidFill>
                        <a:effectLst/>
                        <a:latin typeface="Arial" pitchFamily="34" charset="0"/>
                      </a:endParaRPr>
                    </a:p>
                  </a:txBody>
                  <a:tcPr marT="91440" marB="9144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Arial" pitchFamily="34" charset="0"/>
                          <a:cs typeface="Times New Roman" pitchFamily="18" charset="0"/>
                        </a:rPr>
                        <a:t>Home, garden, do-it-yourself and items, baby-care products, insurance</a:t>
                      </a:r>
                      <a:endParaRPr kumimoji="0" lang="en-US" sz="1400" b="0" i="0" u="none" strike="noStrike" cap="none" normalizeH="0" baseline="0" smtClean="0">
                        <a:ln>
                          <a:noFill/>
                        </a:ln>
                        <a:solidFill>
                          <a:schemeClr val="tx1"/>
                        </a:solidFill>
                        <a:effectLst/>
                        <a:latin typeface="Arial" pitchFamily="34" charset="0"/>
                      </a:endParaRPr>
                    </a:p>
                  </a:txBody>
                  <a:tcPr marT="91440" marB="91440"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Arial" pitchFamily="34" charset="0"/>
                          <a:cs typeface="Times New Roman" pitchFamily="18" charset="0"/>
                        </a:rPr>
                        <a:t>Full nest: 30–50s</a:t>
                      </a:r>
                      <a:endParaRPr kumimoji="0" lang="en-US" sz="1400" b="1" i="0" u="none" strike="noStrike" cap="none" normalizeH="0" baseline="0" smtClean="0">
                        <a:ln>
                          <a:noFill/>
                        </a:ln>
                        <a:solidFill>
                          <a:schemeClr val="tx1"/>
                        </a:solidFill>
                        <a:effectLst/>
                        <a:latin typeface="Arial" pitchFamily="34" charset="0"/>
                      </a:endParaRPr>
                    </a:p>
                  </a:txBody>
                  <a:tcPr marT="91440" marB="91440"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Arial" pitchFamily="34" charset="0"/>
                          <a:cs typeface="Times New Roman" pitchFamily="18" charset="0"/>
                        </a:rPr>
                        <a:t>Children and others; career; midlife crisis</a:t>
                      </a:r>
                      <a:endParaRPr kumimoji="0" lang="en-US" sz="1400" b="0" i="0" u="none" strike="noStrike" cap="none" normalizeH="0" baseline="0" smtClean="0">
                        <a:ln>
                          <a:noFill/>
                        </a:ln>
                        <a:solidFill>
                          <a:schemeClr val="tx1"/>
                        </a:solidFill>
                        <a:effectLst/>
                        <a:latin typeface="Arial" pitchFamily="34" charset="0"/>
                      </a:endParaRPr>
                    </a:p>
                  </a:txBody>
                  <a:tcPr marT="91440" marB="9144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Arial" pitchFamily="34" charset="0"/>
                          <a:cs typeface="Times New Roman" pitchFamily="18" charset="0"/>
                        </a:rPr>
                        <a:t>Children’s food, clothing, education, transportation, orthodontics; career and life counseling</a:t>
                      </a:r>
                      <a:endParaRPr kumimoji="0" lang="en-US" sz="1400" b="0" i="0" u="none" strike="noStrike" cap="none" normalizeH="0" baseline="0" smtClean="0">
                        <a:ln>
                          <a:noFill/>
                        </a:ln>
                        <a:solidFill>
                          <a:schemeClr val="tx1"/>
                        </a:solidFill>
                        <a:effectLst/>
                        <a:latin typeface="Arial" pitchFamily="34" charset="0"/>
                      </a:endParaRPr>
                    </a:p>
                  </a:txBody>
                  <a:tcPr marT="91440" marB="91440"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Arial" pitchFamily="34" charset="0"/>
                          <a:cs typeface="Times New Roman" pitchFamily="18" charset="0"/>
                        </a:rPr>
                        <a:t>Empty nest: 50–75</a:t>
                      </a:r>
                      <a:endParaRPr kumimoji="0" lang="en-US" sz="1400" b="1" i="0" u="none" strike="noStrike" cap="none" normalizeH="0" baseline="0" smtClean="0">
                        <a:ln>
                          <a:noFill/>
                        </a:ln>
                        <a:solidFill>
                          <a:schemeClr val="tx1"/>
                        </a:solidFill>
                        <a:effectLst/>
                        <a:latin typeface="Arial" pitchFamily="34" charset="0"/>
                      </a:endParaRPr>
                    </a:p>
                  </a:txBody>
                  <a:tcPr marT="91440" marB="91440"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Arial" pitchFamily="34" charset="0"/>
                          <a:cs typeface="Times New Roman" pitchFamily="18" charset="0"/>
                        </a:rPr>
                        <a:t>Self and others; relaxation</a:t>
                      </a:r>
                      <a:endParaRPr kumimoji="0" lang="en-US" sz="1400" b="0" i="0" u="none" strike="noStrike" cap="none" normalizeH="0" baseline="0" smtClean="0">
                        <a:ln>
                          <a:noFill/>
                        </a:ln>
                        <a:solidFill>
                          <a:schemeClr val="tx1"/>
                        </a:solidFill>
                        <a:effectLst/>
                        <a:latin typeface="Arial" pitchFamily="34" charset="0"/>
                      </a:endParaRPr>
                    </a:p>
                  </a:txBody>
                  <a:tcPr marT="91440" marB="9144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Arial" pitchFamily="34" charset="0"/>
                          <a:cs typeface="Times New Roman" pitchFamily="18" charset="0"/>
                        </a:rPr>
                        <a:t>Furniture and furnishings, entertainment, travel, hobbies, luxury automobiles, boats, investments</a:t>
                      </a:r>
                      <a:endParaRPr kumimoji="0" lang="en-US" sz="1400" b="0" i="0" u="none" strike="noStrike" cap="none" normalizeH="0" baseline="0" smtClean="0">
                        <a:ln>
                          <a:noFill/>
                        </a:ln>
                        <a:solidFill>
                          <a:schemeClr val="tx1"/>
                        </a:solidFill>
                        <a:effectLst/>
                        <a:latin typeface="Arial" pitchFamily="34" charset="0"/>
                      </a:endParaRPr>
                    </a:p>
                  </a:txBody>
                  <a:tcPr marT="91440" marB="91440"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Arial" pitchFamily="34" charset="0"/>
                          <a:cs typeface="Times New Roman" pitchFamily="18" charset="0"/>
                        </a:rPr>
                        <a:t>Sole survivor: 70–90</a:t>
                      </a:r>
                      <a:endParaRPr kumimoji="0" lang="en-US" sz="1400" b="1" i="0" u="none" strike="noStrike" cap="none" normalizeH="0" baseline="0" smtClean="0">
                        <a:ln>
                          <a:noFill/>
                        </a:ln>
                        <a:solidFill>
                          <a:schemeClr val="tx1"/>
                        </a:solidFill>
                        <a:effectLst/>
                        <a:latin typeface="Arial" pitchFamily="34" charset="0"/>
                      </a:endParaRPr>
                    </a:p>
                  </a:txBody>
                  <a:tcPr marT="91440" marB="91440"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Arial" pitchFamily="34" charset="0"/>
                          <a:cs typeface="Times New Roman" pitchFamily="18" charset="0"/>
                        </a:rPr>
                        <a:t>Self; health; loneliness</a:t>
                      </a:r>
                      <a:endParaRPr kumimoji="0" lang="en-US" sz="1400" b="0" i="0" u="none" strike="noStrike" cap="none" normalizeH="0" baseline="0" smtClean="0">
                        <a:ln>
                          <a:noFill/>
                        </a:ln>
                        <a:solidFill>
                          <a:schemeClr val="tx1"/>
                        </a:solidFill>
                        <a:effectLst/>
                        <a:latin typeface="Arial" pitchFamily="34" charset="0"/>
                      </a:endParaRPr>
                    </a:p>
                  </a:txBody>
                  <a:tcPr marT="91440" marB="9144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Arial" pitchFamily="34" charset="0"/>
                          <a:cs typeface="Times New Roman" pitchFamily="18" charset="0"/>
                        </a:rPr>
                        <a:t>Health care services, diet, security and comfort products, TV and books, long-distance telephone services</a:t>
                      </a:r>
                      <a:endParaRPr kumimoji="0" lang="en-US" sz="1400" b="0" i="0" u="none" strike="noStrike" cap="none" normalizeH="0" baseline="0" dirty="0" smtClean="0">
                        <a:ln>
                          <a:noFill/>
                        </a:ln>
                        <a:solidFill>
                          <a:schemeClr val="tx1"/>
                        </a:solidFill>
                        <a:effectLst/>
                        <a:latin typeface="Arial" pitchFamily="34" charset="0"/>
                      </a:endParaRPr>
                    </a:p>
                  </a:txBody>
                  <a:tcPr marT="91440" marB="91440"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 name="Rectangle 1"/>
          <p:cNvSpPr/>
          <p:nvPr/>
        </p:nvSpPr>
        <p:spPr>
          <a:xfrm>
            <a:off x="347332" y="5939135"/>
            <a:ext cx="8415668" cy="338554"/>
          </a:xfrm>
          <a:prstGeom prst="rect">
            <a:avLst/>
          </a:prstGeom>
        </p:spPr>
        <p:txBody>
          <a:bodyPr wrap="square">
            <a:spAutoFit/>
          </a:bodyPr>
          <a:lstStyle/>
          <a:p>
            <a:r>
              <a:rPr lang="en-US" sz="800" b="1" i="1" dirty="0">
                <a:solidFill>
                  <a:srgbClr val="0099CC"/>
                </a:solidFill>
                <a:latin typeface="AdvOTf8c057a5.BI"/>
              </a:rPr>
              <a:t>Source</a:t>
            </a:r>
            <a:r>
              <a:rPr lang="en-US" sz="800" b="1" dirty="0">
                <a:solidFill>
                  <a:srgbClr val="0099CC"/>
                </a:solidFill>
                <a:latin typeface="AdvOTbc475f09"/>
              </a:rPr>
              <a:t>:</a:t>
            </a:r>
            <a:r>
              <a:rPr lang="en-US" sz="800" b="1" dirty="0" smtClean="0">
                <a:solidFill>
                  <a:srgbClr val="0099CC"/>
                </a:solidFill>
                <a:latin typeface="AdvOTbc475f09"/>
              </a:rPr>
              <a:t> </a:t>
            </a:r>
            <a:r>
              <a:rPr lang="en-US" sz="800" dirty="0" smtClean="0">
                <a:solidFill>
                  <a:srgbClr val="0099CC"/>
                </a:solidFill>
              </a:rPr>
              <a:t>Peter R. Dickson, </a:t>
            </a:r>
            <a:r>
              <a:rPr lang="en-US" sz="800" i="1" dirty="0" smtClean="0">
                <a:solidFill>
                  <a:srgbClr val="0099CC"/>
                </a:solidFill>
              </a:rPr>
              <a:t>Marketing Management</a:t>
            </a:r>
            <a:r>
              <a:rPr lang="en-US" sz="800" dirty="0" smtClean="0">
                <a:solidFill>
                  <a:srgbClr val="0099CC"/>
                </a:solidFill>
              </a:rPr>
              <a:t>, 1st ed., © 1994 </a:t>
            </a:r>
            <a:r>
              <a:rPr lang="en-US" sz="800" dirty="0" err="1" smtClean="0">
                <a:solidFill>
                  <a:srgbClr val="0099CC"/>
                </a:solidFill>
              </a:rPr>
              <a:t>Cengage</a:t>
            </a:r>
            <a:r>
              <a:rPr lang="en-US" sz="800" dirty="0" smtClean="0">
                <a:solidFill>
                  <a:srgbClr val="0099CC"/>
                </a:solidFill>
              </a:rPr>
              <a:t> Learning; see also William M. Pride and O. </a:t>
            </a:r>
            <a:r>
              <a:rPr lang="en-US" sz="800" dirty="0" smtClean="0">
                <a:solidFill>
                  <a:srgbClr val="0099CC"/>
                </a:solidFill>
              </a:rPr>
              <a:t>C. Ferrell</a:t>
            </a:r>
            <a:r>
              <a:rPr lang="en-US" sz="800" dirty="0" smtClean="0">
                <a:solidFill>
                  <a:srgbClr val="0099CC"/>
                </a:solidFill>
              </a:rPr>
              <a:t>, </a:t>
            </a:r>
            <a:r>
              <a:rPr lang="en-US" sz="800" i="1" dirty="0" smtClean="0">
                <a:solidFill>
                  <a:srgbClr val="0099CC"/>
                </a:solidFill>
              </a:rPr>
              <a:t>Marketing</a:t>
            </a:r>
            <a:r>
              <a:rPr lang="en-US" sz="800" dirty="0" smtClean="0">
                <a:solidFill>
                  <a:srgbClr val="0099CC"/>
                </a:solidFill>
              </a:rPr>
              <a:t> 18th ed. (Mason, OH:</a:t>
            </a:r>
            <a:r>
              <a:rPr lang="en-US" sz="800" dirty="0" smtClean="0">
                <a:solidFill>
                  <a:srgbClr val="0099CC"/>
                </a:solidFill>
              </a:rPr>
              <a:t> </a:t>
            </a:r>
            <a:br>
              <a:rPr lang="en-US" sz="800" dirty="0" smtClean="0">
                <a:solidFill>
                  <a:srgbClr val="0099CC"/>
                </a:solidFill>
              </a:rPr>
            </a:br>
            <a:r>
              <a:rPr lang="en-US" sz="800" dirty="0" err="1" smtClean="0">
                <a:solidFill>
                  <a:srgbClr val="0099CC"/>
                </a:solidFill>
              </a:rPr>
              <a:t>Cengage</a:t>
            </a:r>
            <a:r>
              <a:rPr lang="en-US" sz="800" dirty="0" smtClean="0">
                <a:solidFill>
                  <a:srgbClr val="0099CC"/>
                </a:solidFill>
              </a:rPr>
              <a:t>/South-Western, 2016)</a:t>
            </a:r>
            <a:r>
              <a:rPr lang="en-US" sz="800" dirty="0" smtClean="0">
                <a:solidFill>
                  <a:srgbClr val="0099CC"/>
                </a:solidFill>
              </a:rPr>
              <a:t>. </a:t>
            </a:r>
            <a:endParaRPr lang="en-US" dirty="0">
              <a:solidFill>
                <a:srgbClr val="0099CC"/>
              </a:solidFill>
            </a:endParaRPr>
          </a:p>
        </p:txBody>
      </p:sp>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99239745"/>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80781"/>
                                        </p:tgtEl>
                                        <p:attrNameLst>
                                          <p:attrName>style.visibility</p:attrName>
                                        </p:attrNameLst>
                                      </p:cBhvr>
                                      <p:to>
                                        <p:strVal val="visible"/>
                                      </p:to>
                                    </p:set>
                                    <p:animEffect transition="in" filter="wipe(up)">
                                      <p:cBhvr>
                                        <p:cTn id="7" dur="1250"/>
                                        <p:tgtEl>
                                          <p:spTgt spid="2807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a:t>10–</a:t>
            </a:r>
            <a:fld id="{78429C65-7A87-4CDD-A3FF-61D8E2DD0D88}" type="slidenum">
              <a:rPr lang="en-US"/>
              <a:pPr/>
              <a:t>25</a:t>
            </a:fld>
            <a:endParaRPr lang="en-US"/>
          </a:p>
        </p:txBody>
      </p:sp>
      <p:sp>
        <p:nvSpPr>
          <p:cNvPr id="1177602" name="Rectangle 2" descr="Slideheader01"/>
          <p:cNvSpPr>
            <a:spLocks noGrp="1" noChangeArrowheads="1"/>
          </p:cNvSpPr>
          <p:nvPr>
            <p:ph type="title"/>
          </p:nvPr>
        </p:nvSpPr>
        <p:spPr/>
        <p:txBody>
          <a:bodyPr/>
          <a:lstStyle/>
          <a:p>
            <a:r>
              <a:rPr lang="en-US" dirty="0"/>
              <a:t>Developing a Marketing Plan</a:t>
            </a:r>
          </a:p>
        </p:txBody>
      </p:sp>
      <p:sp>
        <p:nvSpPr>
          <p:cNvPr id="1177603" name="Rectangle 3"/>
          <p:cNvSpPr>
            <a:spLocks noGrp="1" noChangeArrowheads="1"/>
          </p:cNvSpPr>
          <p:nvPr>
            <p:ph type="body" idx="1"/>
          </p:nvPr>
        </p:nvSpPr>
        <p:spPr/>
        <p:txBody>
          <a:bodyPr/>
          <a:lstStyle/>
          <a:p>
            <a:r>
              <a:rPr lang="en-US" dirty="0"/>
              <a:t>Marketing </a:t>
            </a:r>
            <a:r>
              <a:rPr lang="en-US" dirty="0" smtClean="0"/>
              <a:t>Plan</a:t>
            </a:r>
            <a:endParaRPr lang="en-US" dirty="0"/>
          </a:p>
          <a:p>
            <a:pPr lvl="1"/>
            <a:r>
              <a:rPr lang="en-US" dirty="0"/>
              <a:t>The process of determining a clear, comprehensive approach to the creation of customers.</a:t>
            </a:r>
          </a:p>
          <a:p>
            <a:r>
              <a:rPr lang="en-US" dirty="0"/>
              <a:t>Elements of </a:t>
            </a:r>
            <a:r>
              <a:rPr lang="en-US" dirty="0" smtClean="0"/>
              <a:t>the Marketing Plan</a:t>
            </a:r>
            <a:endParaRPr lang="en-US" dirty="0"/>
          </a:p>
          <a:p>
            <a:pPr lvl="1"/>
            <a:r>
              <a:rPr lang="en-US" dirty="0"/>
              <a:t>Current marketing research</a:t>
            </a:r>
          </a:p>
          <a:p>
            <a:pPr lvl="1"/>
            <a:r>
              <a:rPr lang="en-US" dirty="0"/>
              <a:t>Current sales analysis</a:t>
            </a:r>
          </a:p>
          <a:p>
            <a:pPr lvl="1"/>
            <a:r>
              <a:rPr lang="en-US" dirty="0"/>
              <a:t>Marketing information system</a:t>
            </a:r>
          </a:p>
          <a:p>
            <a:pPr lvl="1"/>
            <a:r>
              <a:rPr lang="en-US" dirty="0"/>
              <a:t>Sales </a:t>
            </a:r>
            <a:r>
              <a:rPr lang="en-US" dirty="0" smtClean="0"/>
              <a:t>forecasting</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99280153"/>
      </p:ext>
    </p:extLst>
  </p:cSld>
  <p:clrMapOvr>
    <a:masterClrMapping/>
  </p:clrMapOvr>
  <p:transition spd="slow">
    <p:cut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a:t>10–</a:t>
            </a:r>
            <a:fld id="{56A0A20C-BB95-4D83-B527-7346A68D559E}" type="slidenum">
              <a:rPr lang="en-US"/>
              <a:pPr/>
              <a:t>26</a:t>
            </a:fld>
            <a:endParaRPr lang="en-US"/>
          </a:p>
        </p:txBody>
      </p:sp>
      <p:sp>
        <p:nvSpPr>
          <p:cNvPr id="1179650" name="Rectangle 2" descr="Slideheader01"/>
          <p:cNvSpPr>
            <a:spLocks noGrp="1" noChangeArrowheads="1"/>
          </p:cNvSpPr>
          <p:nvPr>
            <p:ph type="title"/>
          </p:nvPr>
        </p:nvSpPr>
        <p:spPr/>
        <p:txBody>
          <a:bodyPr/>
          <a:lstStyle/>
          <a:p>
            <a:r>
              <a:rPr lang="en-US" dirty="0"/>
              <a:t>Developing a Marketing </a:t>
            </a:r>
            <a:r>
              <a:rPr lang="en-US" dirty="0" smtClean="0"/>
              <a:t>Plan (</a:t>
            </a:r>
            <a:r>
              <a:rPr lang="en-US" dirty="0"/>
              <a:t>cont’d)</a:t>
            </a:r>
          </a:p>
        </p:txBody>
      </p:sp>
      <p:sp>
        <p:nvSpPr>
          <p:cNvPr id="1179651" name="Rectangle 3"/>
          <p:cNvSpPr>
            <a:spLocks noGrp="1" noChangeArrowheads="1"/>
          </p:cNvSpPr>
          <p:nvPr>
            <p:ph type="body" idx="1"/>
          </p:nvPr>
        </p:nvSpPr>
        <p:spPr/>
        <p:txBody>
          <a:bodyPr/>
          <a:lstStyle/>
          <a:p>
            <a:r>
              <a:rPr lang="en-US"/>
              <a:t>Current Marketing Research</a:t>
            </a:r>
          </a:p>
          <a:p>
            <a:pPr lvl="1"/>
            <a:r>
              <a:rPr lang="en-US"/>
              <a:t>The purpose of marketing research is to identify customers—target markets—and to fulfill their desires.</a:t>
            </a:r>
          </a:p>
          <a:p>
            <a:r>
              <a:rPr lang="en-US"/>
              <a:t>Areas of Market Research</a:t>
            </a:r>
          </a:p>
          <a:p>
            <a:pPr lvl="1"/>
            <a:r>
              <a:rPr lang="en-US"/>
              <a:t>The company’s major strengths and weaknesses</a:t>
            </a:r>
          </a:p>
          <a:p>
            <a:pPr lvl="1"/>
            <a:r>
              <a:rPr lang="en-US"/>
              <a:t>Market profile</a:t>
            </a:r>
          </a:p>
          <a:p>
            <a:pPr lvl="1"/>
            <a:r>
              <a:rPr lang="en-US"/>
              <a:t>Current and best customers</a:t>
            </a:r>
          </a:p>
          <a:p>
            <a:pPr lvl="1"/>
            <a:r>
              <a:rPr lang="en-US"/>
              <a:t>Potential customers</a:t>
            </a:r>
          </a:p>
          <a:p>
            <a:pPr lvl="1"/>
            <a:r>
              <a:rPr lang="en-US"/>
              <a:t>Competition</a:t>
            </a:r>
          </a:p>
          <a:p>
            <a:pPr lvl="1"/>
            <a:r>
              <a:rPr lang="en-US"/>
              <a:t>Outside factors</a:t>
            </a:r>
          </a:p>
          <a:p>
            <a:pPr lvl="1"/>
            <a:r>
              <a:rPr lang="en-US"/>
              <a:t>Legal changes</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87457857"/>
      </p:ext>
    </p:extLst>
  </p:cSld>
  <p:clrMapOvr>
    <a:masterClrMapping/>
  </p:clrMapOvr>
  <p:transition spd="slow">
    <p:cut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a:t>10–</a:t>
            </a:r>
            <a:fld id="{6564C562-658B-469F-A2AA-D61E47444CC2}" type="slidenum">
              <a:rPr lang="en-US"/>
              <a:pPr/>
              <a:t>27</a:t>
            </a:fld>
            <a:endParaRPr lang="en-US"/>
          </a:p>
        </p:txBody>
      </p:sp>
      <p:sp>
        <p:nvSpPr>
          <p:cNvPr id="1181698" name="Rectangle 2" descr="Slideheader01"/>
          <p:cNvSpPr>
            <a:spLocks noGrp="1" noChangeArrowheads="1"/>
          </p:cNvSpPr>
          <p:nvPr>
            <p:ph type="title"/>
          </p:nvPr>
        </p:nvSpPr>
        <p:spPr/>
        <p:txBody>
          <a:bodyPr/>
          <a:lstStyle/>
          <a:p>
            <a:r>
              <a:rPr lang="en-US"/>
              <a:t>Current Sales Analysis</a:t>
            </a:r>
          </a:p>
        </p:txBody>
      </p:sp>
      <p:sp>
        <p:nvSpPr>
          <p:cNvPr id="1181699" name="Rectangle 3"/>
          <p:cNvSpPr>
            <a:spLocks noGrp="1" noChangeArrowheads="1"/>
          </p:cNvSpPr>
          <p:nvPr>
            <p:ph type="body" idx="1"/>
          </p:nvPr>
        </p:nvSpPr>
        <p:spPr/>
        <p:txBody>
          <a:bodyPr/>
          <a:lstStyle/>
          <a:p>
            <a:pPr>
              <a:spcBef>
                <a:spcPct val="35000"/>
              </a:spcBef>
            </a:pPr>
            <a:r>
              <a:rPr lang="en-US" sz="2400"/>
              <a:t>Sales Research Questions:</a:t>
            </a:r>
          </a:p>
          <a:p>
            <a:pPr lvl="1">
              <a:spcBef>
                <a:spcPct val="35000"/>
              </a:spcBef>
            </a:pPr>
            <a:r>
              <a:rPr lang="en-US" sz="2000"/>
              <a:t>Do salespeople call on their most qualified prospects on a proper priority and time-allocation basis?</a:t>
            </a:r>
          </a:p>
          <a:p>
            <a:pPr lvl="1">
              <a:spcBef>
                <a:spcPct val="35000"/>
              </a:spcBef>
            </a:pPr>
            <a:r>
              <a:rPr lang="en-US" sz="2000"/>
              <a:t>Does the sales force contact decision makers?</a:t>
            </a:r>
          </a:p>
          <a:p>
            <a:pPr lvl="1">
              <a:spcBef>
                <a:spcPct val="35000"/>
              </a:spcBef>
            </a:pPr>
            <a:r>
              <a:rPr lang="en-US" sz="2000"/>
              <a:t>Are territories aligned according to sales potential and salespeople’s abilities?</a:t>
            </a:r>
          </a:p>
          <a:p>
            <a:pPr lvl="1">
              <a:spcBef>
                <a:spcPct val="35000"/>
              </a:spcBef>
            </a:pPr>
            <a:r>
              <a:rPr lang="en-US" sz="2000"/>
              <a:t>Are sales calls coordinated with other selling efforts, such as trade publication advertising, trade shows, and direct mail?</a:t>
            </a:r>
          </a:p>
          <a:p>
            <a:pPr lvl="1">
              <a:spcBef>
                <a:spcPct val="35000"/>
              </a:spcBef>
            </a:pPr>
            <a:r>
              <a:rPr lang="en-US" sz="2000"/>
              <a:t>Do salespeople ask the right questions on sales calls? Do sales reports contain appropriate information? Does the sales force understand potential customers’ needs?</a:t>
            </a:r>
          </a:p>
          <a:p>
            <a:pPr lvl="1">
              <a:spcBef>
                <a:spcPct val="35000"/>
              </a:spcBef>
            </a:pPr>
            <a:r>
              <a:rPr lang="en-US" sz="2000"/>
              <a:t>How does the growth or decline of a customer’s or a prospect’s business affect the company’s own sales?</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13688736"/>
      </p:ext>
    </p:extLst>
  </p:cSld>
  <p:clrMapOvr>
    <a:masterClrMapping/>
  </p:clrMapOvr>
  <p:transition spd="slow">
    <p:cut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a:t>10–</a:t>
            </a:r>
            <a:fld id="{79C94640-F3F3-431C-964B-7489AB0E7566}" type="slidenum">
              <a:rPr lang="en-US"/>
              <a:pPr/>
              <a:t>28</a:t>
            </a:fld>
            <a:endParaRPr lang="en-US"/>
          </a:p>
        </p:txBody>
      </p:sp>
      <p:sp>
        <p:nvSpPr>
          <p:cNvPr id="1183746" name="Rectangle 2" descr="Slideheader01"/>
          <p:cNvSpPr>
            <a:spLocks noGrp="1" noChangeArrowheads="1"/>
          </p:cNvSpPr>
          <p:nvPr>
            <p:ph type="title"/>
          </p:nvPr>
        </p:nvSpPr>
        <p:spPr/>
        <p:txBody>
          <a:bodyPr/>
          <a:lstStyle/>
          <a:p>
            <a:r>
              <a:rPr lang="en-US"/>
              <a:t>Marketing Information System</a:t>
            </a:r>
          </a:p>
        </p:txBody>
      </p:sp>
      <p:sp>
        <p:nvSpPr>
          <p:cNvPr id="1183747" name="Rectangle 3"/>
          <p:cNvSpPr>
            <a:spLocks noGrp="1" noChangeArrowheads="1"/>
          </p:cNvSpPr>
          <p:nvPr>
            <p:ph type="body" idx="1"/>
          </p:nvPr>
        </p:nvSpPr>
        <p:spPr/>
        <p:txBody>
          <a:bodyPr/>
          <a:lstStyle/>
          <a:p>
            <a:r>
              <a:rPr lang="en-US" dirty="0"/>
              <a:t>Marketing Information System</a:t>
            </a:r>
          </a:p>
          <a:p>
            <a:pPr lvl="1"/>
            <a:r>
              <a:rPr lang="en-US" dirty="0"/>
              <a:t>Compiles and organizes data relating to cost, revenue, and profit from the customer base for monitoring the strategies, decisions, and programs concerned with marketing.</a:t>
            </a:r>
          </a:p>
          <a:p>
            <a:r>
              <a:rPr lang="en-US" dirty="0"/>
              <a:t>Factors affecting the value of a system:</a:t>
            </a:r>
          </a:p>
          <a:p>
            <a:pPr marL="858837" lvl="1" indent="-457200">
              <a:spcBef>
                <a:spcPts val="600"/>
              </a:spcBef>
              <a:buSzPct val="100000"/>
              <a:buFont typeface="+mj-lt"/>
              <a:buAutoNum type="arabicPeriod"/>
            </a:pPr>
            <a:r>
              <a:rPr lang="en-US" dirty="0"/>
              <a:t>Data reliability</a:t>
            </a:r>
          </a:p>
          <a:p>
            <a:pPr marL="858837" lvl="1" indent="-457200">
              <a:spcBef>
                <a:spcPts val="600"/>
              </a:spcBef>
              <a:buSzPct val="100000"/>
              <a:buFont typeface="+mj-lt"/>
              <a:buAutoNum type="arabicPeriod"/>
            </a:pPr>
            <a:r>
              <a:rPr lang="en-US" dirty="0"/>
              <a:t>Data usefulness or understandability</a:t>
            </a:r>
          </a:p>
          <a:p>
            <a:pPr marL="858837" lvl="1" indent="-457200">
              <a:spcBef>
                <a:spcPts val="600"/>
              </a:spcBef>
              <a:buSzPct val="100000"/>
              <a:buFont typeface="+mj-lt"/>
              <a:buAutoNum type="arabicPeriod"/>
            </a:pPr>
            <a:r>
              <a:rPr lang="en-US" dirty="0"/>
              <a:t>Reporting system timeliness</a:t>
            </a:r>
          </a:p>
          <a:p>
            <a:pPr marL="858837" lvl="1" indent="-457200">
              <a:spcBef>
                <a:spcPts val="600"/>
              </a:spcBef>
              <a:buSzPct val="100000"/>
              <a:buFont typeface="+mj-lt"/>
              <a:buAutoNum type="arabicPeriod"/>
            </a:pPr>
            <a:r>
              <a:rPr lang="en-US" dirty="0"/>
              <a:t>Data relevancy</a:t>
            </a:r>
          </a:p>
          <a:p>
            <a:pPr marL="858837" lvl="1" indent="-457200">
              <a:spcBef>
                <a:spcPts val="600"/>
              </a:spcBef>
              <a:buSzPct val="100000"/>
              <a:buFont typeface="+mj-lt"/>
              <a:buAutoNum type="arabicPeriod"/>
            </a:pPr>
            <a:r>
              <a:rPr lang="en-US" dirty="0"/>
              <a:t>System cost</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21612776"/>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83747">
                                            <p:txEl>
                                              <p:pRg st="0" end="0"/>
                                            </p:txEl>
                                          </p:spTgt>
                                        </p:tgtEl>
                                        <p:attrNameLst>
                                          <p:attrName>style.visibility</p:attrName>
                                        </p:attrNameLst>
                                      </p:cBhvr>
                                      <p:to>
                                        <p:strVal val="visible"/>
                                      </p:to>
                                    </p:set>
                                    <p:animEffect transition="in" filter="wipe(left)">
                                      <p:cBhvr>
                                        <p:cTn id="7" dur="1000"/>
                                        <p:tgtEl>
                                          <p:spTgt spid="1183747">
                                            <p:txEl>
                                              <p:pRg st="0" end="0"/>
                                            </p:txEl>
                                          </p:spTgt>
                                        </p:tgtEl>
                                      </p:cBhvr>
                                    </p:animEffect>
                                  </p:childTnLst>
                                </p:cTn>
                              </p:par>
                            </p:childTnLst>
                          </p:cTn>
                        </p:par>
                        <p:par>
                          <p:cTn id="8" fill="hold" nodeType="with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183747">
                                            <p:txEl>
                                              <p:pRg st="1" end="1"/>
                                            </p:txEl>
                                          </p:spTgt>
                                        </p:tgtEl>
                                        <p:attrNameLst>
                                          <p:attrName>style.visibility</p:attrName>
                                        </p:attrNameLst>
                                      </p:cBhvr>
                                      <p:to>
                                        <p:strVal val="visible"/>
                                      </p:to>
                                    </p:set>
                                    <p:animEffect transition="in" filter="wipe(left)">
                                      <p:cBhvr>
                                        <p:cTn id="11" dur="1000"/>
                                        <p:tgtEl>
                                          <p:spTgt spid="1183747">
                                            <p:txEl>
                                              <p:pRg st="1" end="1"/>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183747">
                                            <p:txEl>
                                              <p:pRg st="2" end="2"/>
                                            </p:txEl>
                                          </p:spTgt>
                                        </p:tgtEl>
                                        <p:attrNameLst>
                                          <p:attrName>style.visibility</p:attrName>
                                        </p:attrNameLst>
                                      </p:cBhvr>
                                      <p:to>
                                        <p:strVal val="visible"/>
                                      </p:to>
                                    </p:set>
                                    <p:animEffect transition="in" filter="wipe(left)">
                                      <p:cBhvr>
                                        <p:cTn id="16" dur="1000"/>
                                        <p:tgtEl>
                                          <p:spTgt spid="1183747">
                                            <p:txEl>
                                              <p:pRg st="2" end="2"/>
                                            </p:txEl>
                                          </p:spTgt>
                                        </p:tgtEl>
                                      </p:cBhvr>
                                    </p:animEffect>
                                  </p:childTnLst>
                                </p:cTn>
                              </p:par>
                            </p:childTnLst>
                          </p:cTn>
                        </p:par>
                        <p:par>
                          <p:cTn id="17" fill="hold" nodeType="afterGroup">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1183747">
                                            <p:txEl>
                                              <p:pRg st="3" end="3"/>
                                            </p:txEl>
                                          </p:spTgt>
                                        </p:tgtEl>
                                        <p:attrNameLst>
                                          <p:attrName>style.visibility</p:attrName>
                                        </p:attrNameLst>
                                      </p:cBhvr>
                                      <p:to>
                                        <p:strVal val="visible"/>
                                      </p:to>
                                    </p:set>
                                    <p:animEffect transition="in" filter="wipe(left)">
                                      <p:cBhvr>
                                        <p:cTn id="20" dur="1000"/>
                                        <p:tgtEl>
                                          <p:spTgt spid="1183747">
                                            <p:txEl>
                                              <p:pRg st="3" end="3"/>
                                            </p:txEl>
                                          </p:spTgt>
                                        </p:tgtEl>
                                      </p:cBhvr>
                                    </p:animEffect>
                                  </p:childTnLst>
                                </p:cTn>
                              </p:par>
                            </p:childTnLst>
                          </p:cTn>
                        </p:par>
                        <p:par>
                          <p:cTn id="21" fill="hold" nodeType="afterGroup">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1183747">
                                            <p:txEl>
                                              <p:pRg st="4" end="4"/>
                                            </p:txEl>
                                          </p:spTgt>
                                        </p:tgtEl>
                                        <p:attrNameLst>
                                          <p:attrName>style.visibility</p:attrName>
                                        </p:attrNameLst>
                                      </p:cBhvr>
                                      <p:to>
                                        <p:strVal val="visible"/>
                                      </p:to>
                                    </p:set>
                                    <p:animEffect transition="in" filter="wipe(left)">
                                      <p:cBhvr>
                                        <p:cTn id="24" dur="1000"/>
                                        <p:tgtEl>
                                          <p:spTgt spid="1183747">
                                            <p:txEl>
                                              <p:pRg st="4" end="4"/>
                                            </p:txEl>
                                          </p:spTgt>
                                        </p:tgtEl>
                                      </p:cBhvr>
                                    </p:animEffect>
                                  </p:childTnLst>
                                </p:cTn>
                              </p:par>
                            </p:childTnLst>
                          </p:cTn>
                        </p:par>
                        <p:par>
                          <p:cTn id="25" fill="hold" nodeType="afterGroup">
                            <p:stCondLst>
                              <p:cond delay="3000"/>
                            </p:stCondLst>
                            <p:childTnLst>
                              <p:par>
                                <p:cTn id="26" presetID="22" presetClass="entr" presetSubtype="8" fill="hold" grpId="0" nodeType="afterEffect">
                                  <p:stCondLst>
                                    <p:cond delay="0"/>
                                  </p:stCondLst>
                                  <p:childTnLst>
                                    <p:set>
                                      <p:cBhvr>
                                        <p:cTn id="27" dur="1" fill="hold">
                                          <p:stCondLst>
                                            <p:cond delay="0"/>
                                          </p:stCondLst>
                                        </p:cTn>
                                        <p:tgtEl>
                                          <p:spTgt spid="1183747">
                                            <p:txEl>
                                              <p:pRg st="5" end="5"/>
                                            </p:txEl>
                                          </p:spTgt>
                                        </p:tgtEl>
                                        <p:attrNameLst>
                                          <p:attrName>style.visibility</p:attrName>
                                        </p:attrNameLst>
                                      </p:cBhvr>
                                      <p:to>
                                        <p:strVal val="visible"/>
                                      </p:to>
                                    </p:set>
                                    <p:animEffect transition="in" filter="wipe(left)">
                                      <p:cBhvr>
                                        <p:cTn id="28" dur="1000"/>
                                        <p:tgtEl>
                                          <p:spTgt spid="1183747">
                                            <p:txEl>
                                              <p:pRg st="5" end="5"/>
                                            </p:txEl>
                                          </p:spTgt>
                                        </p:tgtEl>
                                      </p:cBhvr>
                                    </p:animEffect>
                                  </p:childTnLst>
                                </p:cTn>
                              </p:par>
                            </p:childTnLst>
                          </p:cTn>
                        </p:par>
                        <p:par>
                          <p:cTn id="29" fill="hold" nodeType="afterGroup">
                            <p:stCondLst>
                              <p:cond delay="4000"/>
                            </p:stCondLst>
                            <p:childTnLst>
                              <p:par>
                                <p:cTn id="30" presetID="22" presetClass="entr" presetSubtype="8" fill="hold" grpId="0" nodeType="afterEffect">
                                  <p:stCondLst>
                                    <p:cond delay="0"/>
                                  </p:stCondLst>
                                  <p:childTnLst>
                                    <p:set>
                                      <p:cBhvr>
                                        <p:cTn id="31" dur="1" fill="hold">
                                          <p:stCondLst>
                                            <p:cond delay="0"/>
                                          </p:stCondLst>
                                        </p:cTn>
                                        <p:tgtEl>
                                          <p:spTgt spid="1183747">
                                            <p:txEl>
                                              <p:pRg st="6" end="6"/>
                                            </p:txEl>
                                          </p:spTgt>
                                        </p:tgtEl>
                                        <p:attrNameLst>
                                          <p:attrName>style.visibility</p:attrName>
                                        </p:attrNameLst>
                                      </p:cBhvr>
                                      <p:to>
                                        <p:strVal val="visible"/>
                                      </p:to>
                                    </p:set>
                                    <p:animEffect transition="in" filter="wipe(left)">
                                      <p:cBhvr>
                                        <p:cTn id="32" dur="1000"/>
                                        <p:tgtEl>
                                          <p:spTgt spid="1183747">
                                            <p:txEl>
                                              <p:pRg st="6" end="6"/>
                                            </p:txEl>
                                          </p:spTgt>
                                        </p:tgtEl>
                                      </p:cBhvr>
                                    </p:animEffect>
                                  </p:childTnLst>
                                </p:cTn>
                              </p:par>
                            </p:childTnLst>
                          </p:cTn>
                        </p:par>
                        <p:par>
                          <p:cTn id="33" fill="hold" nodeType="afterGroup">
                            <p:stCondLst>
                              <p:cond delay="5000"/>
                            </p:stCondLst>
                            <p:childTnLst>
                              <p:par>
                                <p:cTn id="34" presetID="22" presetClass="entr" presetSubtype="8" fill="hold" grpId="0" nodeType="afterEffect">
                                  <p:stCondLst>
                                    <p:cond delay="0"/>
                                  </p:stCondLst>
                                  <p:childTnLst>
                                    <p:set>
                                      <p:cBhvr>
                                        <p:cTn id="35" dur="1" fill="hold">
                                          <p:stCondLst>
                                            <p:cond delay="0"/>
                                          </p:stCondLst>
                                        </p:cTn>
                                        <p:tgtEl>
                                          <p:spTgt spid="1183747">
                                            <p:txEl>
                                              <p:pRg st="7" end="7"/>
                                            </p:txEl>
                                          </p:spTgt>
                                        </p:tgtEl>
                                        <p:attrNameLst>
                                          <p:attrName>style.visibility</p:attrName>
                                        </p:attrNameLst>
                                      </p:cBhvr>
                                      <p:to>
                                        <p:strVal val="visible"/>
                                      </p:to>
                                    </p:set>
                                    <p:animEffect transition="in" filter="wipe(left)">
                                      <p:cBhvr>
                                        <p:cTn id="36" dur="1000"/>
                                        <p:tgtEl>
                                          <p:spTgt spid="118374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3747" grpId="0" build="p"/>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Slide Number Placeholder 4"/>
          <p:cNvSpPr>
            <a:spLocks noGrp="1"/>
          </p:cNvSpPr>
          <p:nvPr>
            <p:ph type="sldNum" sz="quarter" idx="11"/>
          </p:nvPr>
        </p:nvSpPr>
        <p:spPr/>
        <p:txBody>
          <a:bodyPr/>
          <a:lstStyle/>
          <a:p>
            <a:r>
              <a:rPr lang="en-US"/>
              <a:t>10–</a:t>
            </a:r>
            <a:fld id="{DDC7FB02-4BA3-460F-8A4C-E2951A471CC7}" type="slidenum">
              <a:rPr lang="en-US"/>
              <a:pPr/>
              <a:t>29</a:t>
            </a:fld>
            <a:endParaRPr lang="en-US"/>
          </a:p>
        </p:txBody>
      </p:sp>
      <p:sp>
        <p:nvSpPr>
          <p:cNvPr id="1217538" name="Rectangle 2" descr="Slideheader01"/>
          <p:cNvSpPr>
            <a:spLocks noGrp="1" noChangeArrowheads="1"/>
          </p:cNvSpPr>
          <p:nvPr>
            <p:ph type="title"/>
          </p:nvPr>
        </p:nvSpPr>
        <p:spPr/>
        <p:txBody>
          <a:bodyPr/>
          <a:lstStyle/>
          <a:p>
            <a:r>
              <a:rPr lang="en-US"/>
              <a:t>Market Planning</a:t>
            </a:r>
          </a:p>
        </p:txBody>
      </p:sp>
      <p:sp>
        <p:nvSpPr>
          <p:cNvPr id="1217539" name="Rectangle 3"/>
          <p:cNvSpPr>
            <a:spLocks noGrp="1" noChangeArrowheads="1"/>
          </p:cNvSpPr>
          <p:nvPr>
            <p:ph type="body" idx="1"/>
          </p:nvPr>
        </p:nvSpPr>
        <p:spPr>
          <a:xfrm>
            <a:off x="457200" y="1219200"/>
            <a:ext cx="6324600" cy="5181600"/>
          </a:xfrm>
        </p:spPr>
        <p:txBody>
          <a:bodyPr/>
          <a:lstStyle/>
          <a:p>
            <a:r>
              <a:rPr lang="en-US"/>
              <a:t>Sales Forecasting</a:t>
            </a:r>
          </a:p>
          <a:p>
            <a:pPr lvl="1"/>
            <a:r>
              <a:rPr lang="en-US"/>
              <a:t>The process of projecting future sales through historical sales figures and the application of statistical techniques.</a:t>
            </a:r>
          </a:p>
          <a:p>
            <a:r>
              <a:rPr lang="en-US"/>
              <a:t>Evaluation</a:t>
            </a:r>
          </a:p>
          <a:p>
            <a:pPr lvl="1"/>
            <a:r>
              <a:rPr lang="en-US"/>
              <a:t>Evaluating marketing plan performance is important so that flexibility and adjustment can be incorporated into marketing planning.</a:t>
            </a:r>
          </a:p>
        </p:txBody>
      </p:sp>
      <p:pic>
        <p:nvPicPr>
          <p:cNvPr id="1217552" name="Picture 16" descr="BS01597_"/>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6400800" y="4038600"/>
            <a:ext cx="1836738" cy="1878013"/>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81294091"/>
      </p:ext>
    </p:extLst>
  </p:cSld>
  <p:clrMapOvr>
    <a:masterClrMapping/>
  </p:clrMapOvr>
  <p:transition spd="slow">
    <p:cut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 (cont’d)</a:t>
            </a:r>
            <a:endParaRPr lang="en-US" dirty="0"/>
          </a:p>
        </p:txBody>
      </p:sp>
      <p:sp>
        <p:nvSpPr>
          <p:cNvPr id="4" name="Slide Number Placeholder 3"/>
          <p:cNvSpPr>
            <a:spLocks noGrp="1"/>
          </p:cNvSpPr>
          <p:nvPr>
            <p:ph type="sldNum" sz="quarter" idx="11"/>
          </p:nvPr>
        </p:nvSpPr>
        <p:spPr/>
        <p:txBody>
          <a:bodyPr/>
          <a:lstStyle/>
          <a:p>
            <a:r>
              <a:rPr lang="en-US" smtClean="0"/>
              <a:t>10–</a:t>
            </a:r>
            <a:fld id="{265864D0-3519-44DC-9E11-CB0C63FFDBE0}" type="slidenum">
              <a:rPr lang="en-US" smtClean="0"/>
              <a:pPr/>
              <a:t>3</a:t>
            </a:fld>
            <a:endParaRPr lang="en-US"/>
          </a:p>
        </p:txBody>
      </p:sp>
      <p:sp>
        <p:nvSpPr>
          <p:cNvPr id="5" name="Rectangle 12"/>
          <p:cNvSpPr txBox="1">
            <a:spLocks noChangeArrowheads="1"/>
          </p:cNvSpPr>
          <p:nvPr/>
        </p:nvSpPr>
        <p:spPr>
          <a:xfrm>
            <a:off x="457200" y="1219200"/>
            <a:ext cx="7848600" cy="5181600"/>
          </a:xfrm>
          <a:prstGeom prst="rect">
            <a:avLst/>
          </a:prstGeom>
        </p:spPr>
        <p:txBody>
          <a:bodyPr/>
          <a:lstStyle>
            <a:lvl1pPr marL="231775" indent="-231775" algn="l" rtl="0" fontAlgn="base">
              <a:spcBef>
                <a:spcPct val="20000"/>
              </a:spcBef>
              <a:spcAft>
                <a:spcPct val="0"/>
              </a:spcAft>
              <a:buClr>
                <a:srgbClr val="336699"/>
              </a:buClr>
              <a:buSzPct val="85000"/>
              <a:buChar char="•"/>
              <a:defRPr sz="2800">
                <a:solidFill>
                  <a:srgbClr val="336699"/>
                </a:solidFill>
                <a:effectLst>
                  <a:outerShdw blurRad="38100" dist="38100" dir="2700000" algn="tl">
                    <a:srgbClr val="C0C0C0"/>
                  </a:outerShdw>
                </a:effectLst>
                <a:latin typeface="+mn-lt"/>
                <a:ea typeface="+mn-ea"/>
                <a:cs typeface="+mn-cs"/>
              </a:defRPr>
            </a:lvl1pPr>
            <a:lvl2pPr marL="688975" indent="-287338" algn="l" rtl="0" fontAlgn="base">
              <a:spcBef>
                <a:spcPct val="20000"/>
              </a:spcBef>
              <a:spcAft>
                <a:spcPct val="0"/>
              </a:spcAft>
              <a:buSzPct val="80000"/>
              <a:buFont typeface="Wingdings" pitchFamily="2" charset="2"/>
              <a:buChar char="Ø"/>
              <a:defRPr sz="2400">
                <a:solidFill>
                  <a:srgbClr val="996600"/>
                </a:solidFill>
                <a:effectLst>
                  <a:outerShdw blurRad="38100" dist="38100" dir="2700000" algn="tl">
                    <a:srgbClr val="C0C0C0"/>
                  </a:outerShdw>
                </a:effectLst>
                <a:latin typeface="Arial" pitchFamily="34" charset="0"/>
              </a:defRPr>
            </a:lvl2pPr>
            <a:lvl3pPr marL="1082675" indent="-223838" algn="l" rtl="0" fontAlgn="base">
              <a:spcBef>
                <a:spcPct val="20000"/>
              </a:spcBef>
              <a:spcAft>
                <a:spcPct val="0"/>
              </a:spcAft>
              <a:buChar char="•"/>
              <a:defRPr sz="2000">
                <a:solidFill>
                  <a:srgbClr val="CC6600"/>
                </a:solidFill>
                <a:effectLst>
                  <a:outerShdw blurRad="38100" dist="38100" dir="2700000" algn="tl">
                    <a:srgbClr val="C0C0C0"/>
                  </a:outerShdw>
                </a:effectLst>
                <a:latin typeface="Arial" pitchFamily="34" charset="0"/>
              </a:defRPr>
            </a:lvl3pPr>
            <a:lvl4pPr marL="1539875" indent="-223838"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4pPr>
            <a:lvl5pPr marL="20574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5pPr>
            <a:lvl6pPr marL="25146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6pPr>
            <a:lvl7pPr marL="29718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7pPr>
            <a:lvl8pPr marL="34290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8pPr>
            <a:lvl9pPr marL="38862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9pPr>
          </a:lstStyle>
          <a:p>
            <a:pPr marL="533400" indent="-533400">
              <a:spcBef>
                <a:spcPts val="1200"/>
              </a:spcBef>
              <a:buSzTx/>
              <a:buFont typeface="+mj-lt"/>
              <a:buAutoNum type="arabicPeriod" startAt="7"/>
            </a:pPr>
            <a:r>
              <a:rPr lang="en-US" sz="2400" dirty="0" smtClean="0">
                <a:effectLst/>
                <a:latin typeface="Tahoma" pitchFamily="34" charset="0"/>
                <a:cs typeface="Tahoma" pitchFamily="34" charset="0"/>
              </a:rPr>
              <a:t>To </a:t>
            </a:r>
            <a:r>
              <a:rPr lang="en-US" sz="2400" dirty="0">
                <a:effectLst/>
                <a:latin typeface="Tahoma" pitchFamily="34" charset="0"/>
                <a:cs typeface="Tahoma" pitchFamily="34" charset="0"/>
              </a:rPr>
              <a:t>examine the marketing concept: philosophy</a:t>
            </a:r>
            <a:r>
              <a:rPr lang="en-US" sz="2400" dirty="0" smtClean="0">
                <a:effectLst/>
                <a:latin typeface="Tahoma" pitchFamily="34" charset="0"/>
                <a:cs typeface="Tahoma" pitchFamily="34" charset="0"/>
              </a:rPr>
              <a:t>, segmentation</a:t>
            </a:r>
            <a:r>
              <a:rPr lang="en-US" sz="2400" dirty="0">
                <a:effectLst/>
                <a:latin typeface="Tahoma" pitchFamily="34" charset="0"/>
                <a:cs typeface="Tahoma" pitchFamily="34" charset="0"/>
              </a:rPr>
              <a:t>, and consumer orientation</a:t>
            </a:r>
          </a:p>
          <a:p>
            <a:pPr marL="533400" indent="-533400">
              <a:spcBef>
                <a:spcPts val="1200"/>
              </a:spcBef>
              <a:buSzTx/>
              <a:buFontTx/>
              <a:buAutoNum type="arabicPeriod" startAt="7"/>
            </a:pPr>
            <a:r>
              <a:rPr lang="en-US" sz="2400" dirty="0" smtClean="0">
                <a:effectLst/>
                <a:latin typeface="Tahoma" pitchFamily="34" charset="0"/>
                <a:cs typeface="Tahoma" pitchFamily="34" charset="0"/>
              </a:rPr>
              <a:t>To </a:t>
            </a:r>
            <a:r>
              <a:rPr lang="en-US" sz="2400" dirty="0">
                <a:effectLst/>
                <a:latin typeface="Tahoma" pitchFamily="34" charset="0"/>
                <a:cs typeface="Tahoma" pitchFamily="34" charset="0"/>
              </a:rPr>
              <a:t>establish the areas vital to a marketing plan</a:t>
            </a:r>
          </a:p>
          <a:p>
            <a:pPr marL="533400" indent="-533400">
              <a:spcBef>
                <a:spcPts val="1200"/>
              </a:spcBef>
              <a:buSzTx/>
              <a:buFontTx/>
              <a:buAutoNum type="arabicPeriod" startAt="7"/>
            </a:pPr>
            <a:r>
              <a:rPr lang="en-US" sz="2400" dirty="0" smtClean="0">
                <a:effectLst/>
                <a:latin typeface="Tahoma" pitchFamily="34" charset="0"/>
                <a:cs typeface="Tahoma" pitchFamily="34" charset="0"/>
              </a:rPr>
              <a:t>To </a:t>
            </a:r>
            <a:r>
              <a:rPr lang="en-US" sz="2400" dirty="0">
                <a:effectLst/>
                <a:latin typeface="Tahoma" pitchFamily="34" charset="0"/>
                <a:cs typeface="Tahoma" pitchFamily="34" charset="0"/>
              </a:rPr>
              <a:t>discuss the key features of a pricing strategy</a:t>
            </a:r>
          </a:p>
          <a:p>
            <a:pPr marL="533400" indent="-533400">
              <a:spcBef>
                <a:spcPts val="1200"/>
              </a:spcBef>
              <a:buSzTx/>
              <a:buFontTx/>
              <a:buAutoNum type="arabicPeriod" startAt="7"/>
            </a:pPr>
            <a:r>
              <a:rPr lang="en-US" sz="2400" dirty="0" smtClean="0">
                <a:effectLst/>
                <a:latin typeface="Tahoma" pitchFamily="34" charset="0"/>
                <a:cs typeface="Tahoma" pitchFamily="34" charset="0"/>
              </a:rPr>
              <a:t>To </a:t>
            </a:r>
            <a:r>
              <a:rPr lang="en-US" sz="2400" dirty="0">
                <a:effectLst/>
                <a:latin typeface="Tahoma" pitchFamily="34" charset="0"/>
                <a:cs typeface="Tahoma" pitchFamily="34" charset="0"/>
              </a:rPr>
              <a:t>discuss pricing in the social media age</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80680272"/>
      </p:ext>
    </p:extLst>
  </p:cSld>
  <p:clrMapOvr>
    <a:masterClrMapping/>
  </p:clrMapOvr>
  <p:transition spd="slow">
    <p:cut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a:t>10–</a:t>
            </a:r>
            <a:fld id="{F5282837-65B8-4A1E-BF57-29DE39293C29}" type="slidenum">
              <a:rPr lang="en-US"/>
              <a:pPr/>
              <a:t>30</a:t>
            </a:fld>
            <a:endParaRPr lang="en-US"/>
          </a:p>
        </p:txBody>
      </p:sp>
      <p:sp>
        <p:nvSpPr>
          <p:cNvPr id="1208322" name="Rectangle 2" descr="Slideheader01"/>
          <p:cNvSpPr>
            <a:spLocks noGrp="1" noChangeArrowheads="1"/>
          </p:cNvSpPr>
          <p:nvPr>
            <p:ph type="title"/>
          </p:nvPr>
        </p:nvSpPr>
        <p:spPr/>
        <p:txBody>
          <a:bodyPr/>
          <a:lstStyle/>
          <a:p>
            <a:r>
              <a:rPr lang="en-US"/>
              <a:t>The Market Plan: A Structured Approach</a:t>
            </a:r>
          </a:p>
        </p:txBody>
      </p:sp>
      <p:sp>
        <p:nvSpPr>
          <p:cNvPr id="1208323" name="Rectangle 3"/>
          <p:cNvSpPr>
            <a:spLocks noGrp="1" noChangeArrowheads="1"/>
          </p:cNvSpPr>
          <p:nvPr>
            <p:ph type="body" idx="1"/>
          </p:nvPr>
        </p:nvSpPr>
        <p:spPr/>
        <p:txBody>
          <a:bodyPr/>
          <a:lstStyle/>
          <a:p>
            <a:pPr marL="533400" indent="-533400">
              <a:spcBef>
                <a:spcPct val="40000"/>
              </a:spcBef>
              <a:buFontTx/>
              <a:buAutoNum type="arabicPeriod"/>
            </a:pPr>
            <a:r>
              <a:rPr lang="en-US"/>
              <a:t>Appraise marketing strengths and weaknesses, emphasizing “competitive edge” factors.</a:t>
            </a:r>
          </a:p>
          <a:p>
            <a:pPr marL="533400" indent="-533400">
              <a:spcBef>
                <a:spcPct val="40000"/>
              </a:spcBef>
              <a:buFontTx/>
              <a:buAutoNum type="arabicPeriod"/>
            </a:pPr>
            <a:r>
              <a:rPr lang="en-US"/>
              <a:t>Develop marketing objectives, along with short- and intermediate-range sales goals.</a:t>
            </a:r>
          </a:p>
          <a:p>
            <a:pPr marL="533400" indent="-533400">
              <a:spcBef>
                <a:spcPct val="40000"/>
              </a:spcBef>
              <a:buFontTx/>
              <a:buAutoNum type="arabicPeriod"/>
            </a:pPr>
            <a:r>
              <a:rPr lang="en-US"/>
              <a:t>Develop product/service strategies.</a:t>
            </a:r>
          </a:p>
          <a:p>
            <a:pPr marL="533400" indent="-533400">
              <a:spcBef>
                <a:spcPct val="40000"/>
              </a:spcBef>
              <a:buFontTx/>
              <a:buAutoNum type="arabicPeriod"/>
            </a:pPr>
            <a:r>
              <a:rPr lang="en-US"/>
              <a:t>Develop marketing strategies to achieve intermediate- and long-range sales goals and long-term marketing objectives.</a:t>
            </a:r>
          </a:p>
          <a:p>
            <a:pPr marL="533400" indent="-533400">
              <a:spcBef>
                <a:spcPct val="40000"/>
              </a:spcBef>
              <a:buFontTx/>
              <a:buAutoNum type="arabicPeriod"/>
            </a:pPr>
            <a:r>
              <a:rPr lang="en-US"/>
              <a:t>Determine a pricing structure.</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57993728"/>
      </p:ext>
    </p:extLst>
  </p:cSld>
  <p:clrMapOvr>
    <a:masterClrMapping/>
  </p:clrMapOvr>
  <p:transition spd="slow">
    <p:cut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a:t>10–</a:t>
            </a:r>
            <a:fld id="{A5E951FD-35AA-4EA5-8E7A-369FD5B024A0}" type="slidenum">
              <a:rPr lang="en-US"/>
              <a:pPr/>
              <a:t>31</a:t>
            </a:fld>
            <a:endParaRPr lang="en-US"/>
          </a:p>
        </p:txBody>
      </p:sp>
      <p:sp>
        <p:nvSpPr>
          <p:cNvPr id="1191938" name="Rectangle 2" descr="Slideheader01"/>
          <p:cNvSpPr>
            <a:spLocks noGrp="1" noChangeArrowheads="1"/>
          </p:cNvSpPr>
          <p:nvPr>
            <p:ph type="title"/>
          </p:nvPr>
        </p:nvSpPr>
        <p:spPr/>
        <p:txBody>
          <a:bodyPr/>
          <a:lstStyle/>
          <a:p>
            <a:r>
              <a:rPr lang="en-US"/>
              <a:t>Pricing Strategies</a:t>
            </a:r>
          </a:p>
        </p:txBody>
      </p:sp>
      <p:sp>
        <p:nvSpPr>
          <p:cNvPr id="1191939" name="Rectangle 3"/>
          <p:cNvSpPr>
            <a:spLocks noGrp="1" noChangeArrowheads="1"/>
          </p:cNvSpPr>
          <p:nvPr>
            <p:ph type="body" idx="1"/>
          </p:nvPr>
        </p:nvSpPr>
        <p:spPr/>
        <p:txBody>
          <a:bodyPr/>
          <a:lstStyle/>
          <a:p>
            <a:r>
              <a:rPr lang="en-US"/>
              <a:t>Factors affecting the pricing decision:</a:t>
            </a:r>
          </a:p>
          <a:p>
            <a:pPr lvl="1"/>
            <a:r>
              <a:rPr lang="en-US"/>
              <a:t>The degree of competitive pressure</a:t>
            </a:r>
          </a:p>
          <a:p>
            <a:pPr lvl="1"/>
            <a:r>
              <a:rPr lang="en-US"/>
              <a:t>The availability of sufficient supply</a:t>
            </a:r>
          </a:p>
          <a:p>
            <a:pPr lvl="1"/>
            <a:r>
              <a:rPr lang="en-US"/>
              <a:t>Seasonal or cyclical changes in demand</a:t>
            </a:r>
          </a:p>
          <a:p>
            <a:pPr lvl="1"/>
            <a:r>
              <a:rPr lang="en-US"/>
              <a:t>Distribution costs</a:t>
            </a:r>
          </a:p>
          <a:p>
            <a:pPr lvl="1"/>
            <a:r>
              <a:rPr lang="en-US"/>
              <a:t>The product’s life-cycle stage</a:t>
            </a:r>
          </a:p>
          <a:p>
            <a:pPr lvl="1"/>
            <a:r>
              <a:rPr lang="en-US"/>
              <a:t>Changes in production costs</a:t>
            </a:r>
          </a:p>
          <a:p>
            <a:pPr lvl="1"/>
            <a:r>
              <a:rPr lang="en-US"/>
              <a:t>Prevailing economic conditions</a:t>
            </a:r>
          </a:p>
          <a:p>
            <a:pPr lvl="1"/>
            <a:r>
              <a:rPr lang="en-US"/>
              <a:t>Customer services provided by the seller</a:t>
            </a:r>
          </a:p>
          <a:p>
            <a:pPr lvl="1"/>
            <a:r>
              <a:rPr lang="en-US"/>
              <a:t>The amount of promotion</a:t>
            </a:r>
          </a:p>
          <a:p>
            <a:pPr lvl="1"/>
            <a:r>
              <a:rPr lang="en-US"/>
              <a:t>The market’s buying power</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510853692"/>
      </p:ext>
    </p:extLst>
  </p:cSld>
  <p:clrMapOvr>
    <a:masterClrMapping/>
  </p:clrMapOvr>
  <p:transition spd="slow">
    <p:cut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a:t>10–</a:t>
            </a:r>
            <a:fld id="{F828E1D0-6686-4536-B9D7-76D9A5CB6B3A}" type="slidenum">
              <a:rPr lang="en-US"/>
              <a:pPr/>
              <a:t>32</a:t>
            </a:fld>
            <a:endParaRPr lang="en-US"/>
          </a:p>
        </p:txBody>
      </p:sp>
      <p:sp>
        <p:nvSpPr>
          <p:cNvPr id="1193986" name="Rectangle 2" descr="Slideheader01"/>
          <p:cNvSpPr>
            <a:spLocks noGrp="1" noChangeArrowheads="1"/>
          </p:cNvSpPr>
          <p:nvPr>
            <p:ph type="title"/>
          </p:nvPr>
        </p:nvSpPr>
        <p:spPr/>
        <p:txBody>
          <a:bodyPr/>
          <a:lstStyle/>
          <a:p>
            <a:r>
              <a:rPr lang="en-US"/>
              <a:t>Pricing Strategies (cont’d)</a:t>
            </a:r>
          </a:p>
        </p:txBody>
      </p:sp>
      <p:sp>
        <p:nvSpPr>
          <p:cNvPr id="1193987" name="Rectangle 3"/>
          <p:cNvSpPr>
            <a:spLocks noGrp="1" noChangeArrowheads="1"/>
          </p:cNvSpPr>
          <p:nvPr>
            <p:ph type="body" idx="1"/>
          </p:nvPr>
        </p:nvSpPr>
        <p:spPr/>
        <p:txBody>
          <a:bodyPr/>
          <a:lstStyle/>
          <a:p>
            <a:pPr>
              <a:spcBef>
                <a:spcPct val="50000"/>
              </a:spcBef>
            </a:pPr>
            <a:r>
              <a:rPr lang="en-US" sz="2400"/>
              <a:t>Psychological factors affecting the pricing decision:</a:t>
            </a:r>
          </a:p>
          <a:p>
            <a:pPr lvl="1">
              <a:spcBef>
                <a:spcPct val="50000"/>
              </a:spcBef>
            </a:pPr>
            <a:r>
              <a:rPr lang="en-US" sz="2000"/>
              <a:t>The quality of a product is interpreted by customers according to the level of the item’s price.</a:t>
            </a:r>
          </a:p>
          <a:p>
            <a:pPr lvl="1">
              <a:spcBef>
                <a:spcPct val="50000"/>
              </a:spcBef>
            </a:pPr>
            <a:r>
              <a:rPr lang="en-US" sz="2000"/>
              <a:t>Customer groups shy away from purchasing a product where no printed price schedule is available.</a:t>
            </a:r>
          </a:p>
          <a:p>
            <a:pPr lvl="1">
              <a:spcBef>
                <a:spcPct val="50000"/>
              </a:spcBef>
            </a:pPr>
            <a:r>
              <a:rPr lang="en-US" sz="2000"/>
              <a:t>Emphasis on the monthly cost of purchasing an expensive item results in greater sales than an emphasis on total selling price.</a:t>
            </a:r>
          </a:p>
          <a:p>
            <a:pPr lvl="1">
              <a:spcBef>
                <a:spcPct val="50000"/>
              </a:spcBef>
            </a:pPr>
            <a:r>
              <a:rPr lang="en-US" sz="2000"/>
              <a:t>Buyers expect to pay even-numbered prices for prestigious items and odd-numbered prices for commonly available goods.</a:t>
            </a:r>
          </a:p>
          <a:p>
            <a:pPr lvl="1">
              <a:spcBef>
                <a:spcPct val="50000"/>
              </a:spcBef>
            </a:pPr>
            <a:r>
              <a:rPr lang="en-US" sz="2000"/>
              <a:t>The greater the number of customer benefits the seller can convey about a product, the less will be the price resistance.</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008652293"/>
      </p:ext>
    </p:extLst>
  </p:cSld>
  <p:clrMapOvr>
    <a:masterClrMapping/>
  </p:clrMapOvr>
  <p:transition spd="slow">
    <p:cut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Pricing in the Social Media Age</a:t>
            </a:r>
          </a:p>
        </p:txBody>
      </p:sp>
      <p:sp>
        <p:nvSpPr>
          <p:cNvPr id="5" name="Slide Number Placeholder 4"/>
          <p:cNvSpPr>
            <a:spLocks noGrp="1"/>
          </p:cNvSpPr>
          <p:nvPr>
            <p:ph type="sldNum" sz="quarter" idx="11"/>
          </p:nvPr>
        </p:nvSpPr>
        <p:spPr/>
        <p:txBody>
          <a:bodyPr/>
          <a:lstStyle/>
          <a:p>
            <a:r>
              <a:rPr lang="en-US" smtClean="0"/>
              <a:t>10–</a:t>
            </a:r>
            <a:fld id="{9DAC87E6-52C6-494E-A0BF-81BB0645A7B2}" type="slidenum">
              <a:rPr lang="en-US" smtClean="0"/>
              <a:pPr/>
              <a:t>33</a:t>
            </a:fld>
            <a:endParaRPr lang="en-US"/>
          </a:p>
        </p:txBody>
      </p:sp>
      <p:grpSp>
        <p:nvGrpSpPr>
          <p:cNvPr id="7" name="Group 6"/>
          <p:cNvGrpSpPr/>
          <p:nvPr/>
        </p:nvGrpSpPr>
        <p:grpSpPr bwMode="auto">
          <a:xfrm>
            <a:off x="457200" y="1782536"/>
            <a:ext cx="8212592" cy="3566683"/>
            <a:chOff x="821256" y="1782536"/>
            <a:chExt cx="7484480" cy="3566683"/>
          </a:xfrm>
        </p:grpSpPr>
        <p:sp>
          <p:nvSpPr>
            <p:cNvPr id="8" name="Oval 7"/>
            <p:cNvSpPr/>
            <p:nvPr/>
          </p:nvSpPr>
          <p:spPr bwMode="auto">
            <a:xfrm>
              <a:off x="1920270" y="2099667"/>
              <a:ext cx="5212022" cy="3017486"/>
            </a:xfrm>
            <a:prstGeom prst="ellipse">
              <a:avLst/>
            </a:prstGeom>
            <a:noFill/>
            <a:ln w="38100" cap="flat" cmpd="sng" algn="ctr">
              <a:solidFill>
                <a:srgbClr val="0099CC"/>
              </a:solidFill>
              <a:prstDash val="solid"/>
              <a:round/>
              <a:headEnd type="none" w="med" len="med"/>
              <a:tailEnd type="non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latin typeface="Arial" pitchFamily="34" charset="0"/>
                <a:cs typeface="Arial" pitchFamily="34" charset="0"/>
              </a:endParaRPr>
            </a:p>
          </p:txBody>
        </p:sp>
        <p:sp>
          <p:nvSpPr>
            <p:cNvPr id="9" name="TextBox 8"/>
            <p:cNvSpPr txBox="1"/>
            <p:nvPr/>
          </p:nvSpPr>
          <p:spPr bwMode="auto">
            <a:xfrm>
              <a:off x="3124200" y="1782536"/>
              <a:ext cx="2804122" cy="823232"/>
            </a:xfrm>
            <a:prstGeom prst="roundRect">
              <a:avLst/>
            </a:prstGeom>
            <a:blipFill dpi="0" rotWithShape="1">
              <a:blip r:embed="rId2">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a:blipFill>
            <a:effectLst>
              <a:outerShdw blurRad="76200" dist="76200" dir="2700000" algn="tl" rotWithShape="0">
                <a:prstClr val="black">
                  <a:alpha val="40000"/>
                </a:prstClr>
              </a:outerShdw>
            </a:effectLst>
          </p:spPr>
          <p:txBody>
            <a:bodyPr anchor="ctr" anchorCtr="1"/>
            <a:lstStyle/>
            <a:p>
              <a:pPr marL="0" marR="0" lvl="0" indent="0" algn="ctr" defTabSz="914400" eaLnBrk="1" fontAlgn="auto" latinLnBrk="0" hangingPunct="1">
                <a:lnSpc>
                  <a:spcPct val="100000"/>
                </a:lnSpc>
                <a:spcBef>
                  <a:spcPts val="600"/>
                </a:spcBef>
                <a:spcAft>
                  <a:spcPts val="0"/>
                </a:spcAft>
                <a:buClrTx/>
                <a:buSzTx/>
                <a:buFontTx/>
                <a:buNone/>
                <a:tabLst/>
                <a:defRPr/>
              </a:pPr>
              <a:r>
                <a:rPr lang="en-US" sz="1800" b="1" kern="0" dirty="0" err="1">
                  <a:solidFill>
                    <a:sysClr val="window" lastClr="FFFFFF"/>
                  </a:solidFill>
                  <a:effectLst>
                    <a:outerShdw blurRad="38100" dist="38100" dir="2700000" algn="tl">
                      <a:srgbClr val="000000">
                        <a:alpha val="43137"/>
                      </a:srgbClr>
                    </a:outerShdw>
                  </a:effectLst>
                  <a:cs typeface="Arial" pitchFamily="34" charset="0"/>
                </a:rPr>
                <a:t>Freemium</a:t>
              </a:r>
              <a:r>
                <a:rPr lang="en-US" sz="1800" b="1" kern="0" dirty="0">
                  <a:solidFill>
                    <a:sysClr val="window" lastClr="FFFFFF"/>
                  </a:solidFill>
                  <a:effectLst>
                    <a:outerShdw blurRad="38100" dist="38100" dir="2700000" algn="tl">
                      <a:srgbClr val="000000">
                        <a:alpha val="43137"/>
                      </a:srgbClr>
                    </a:outerShdw>
                  </a:effectLst>
                  <a:cs typeface="Arial" pitchFamily="34" charset="0"/>
                </a:rPr>
                <a:t> Model</a:t>
              </a:r>
            </a:p>
          </p:txBody>
        </p:sp>
        <p:sp>
          <p:nvSpPr>
            <p:cNvPr id="10" name="TextBox 9"/>
            <p:cNvSpPr txBox="1"/>
            <p:nvPr/>
          </p:nvSpPr>
          <p:spPr bwMode="auto">
            <a:xfrm>
              <a:off x="821256" y="2964868"/>
              <a:ext cx="2804122" cy="823232"/>
            </a:xfrm>
            <a:prstGeom prst="roundRect">
              <a:avLst/>
            </a:prstGeom>
            <a:solidFill>
              <a:srgbClr val="0099CC"/>
            </a:solidFill>
            <a:effectLst>
              <a:outerShdw blurRad="76200" dist="76200" dir="2700000" algn="tl" rotWithShape="0">
                <a:prstClr val="black">
                  <a:alpha val="40000"/>
                </a:prstClr>
              </a:outerShdw>
            </a:effectLst>
          </p:spPr>
          <p:txBody>
            <a:bodyPr anchor="ctr" anchorCtr="1"/>
            <a:lstStyle/>
            <a:p>
              <a:pPr marL="0" marR="0" lvl="0" indent="0" algn="ctr" defTabSz="914400" eaLnBrk="1" fontAlgn="auto" latinLnBrk="0" hangingPunct="1">
                <a:lnSpc>
                  <a:spcPct val="100000"/>
                </a:lnSpc>
                <a:spcBef>
                  <a:spcPts val="600"/>
                </a:spcBef>
                <a:spcAft>
                  <a:spcPts val="0"/>
                </a:spcAft>
                <a:buClrTx/>
                <a:buSzTx/>
                <a:buFontTx/>
                <a:buNone/>
                <a:tabLst/>
                <a:defRPr/>
              </a:pPr>
              <a:r>
                <a:rPr lang="en-US" sz="1800" b="1" kern="0" dirty="0">
                  <a:solidFill>
                    <a:sysClr val="window" lastClr="FFFFFF"/>
                  </a:solidFill>
                  <a:effectLst>
                    <a:outerShdw blurRad="38100" dist="38100" dir="2700000" algn="tl">
                      <a:srgbClr val="000000">
                        <a:alpha val="43137"/>
                      </a:srgbClr>
                    </a:outerShdw>
                  </a:effectLst>
                  <a:cs typeface="Arial" pitchFamily="34" charset="0"/>
                </a:rPr>
                <a:t>Affiliate Model</a:t>
              </a:r>
            </a:p>
          </p:txBody>
        </p:sp>
        <p:sp>
          <p:nvSpPr>
            <p:cNvPr id="11" name="TextBox 10"/>
            <p:cNvSpPr txBox="1"/>
            <p:nvPr/>
          </p:nvSpPr>
          <p:spPr bwMode="auto">
            <a:xfrm>
              <a:off x="5501614" y="2965149"/>
              <a:ext cx="2804122" cy="823232"/>
            </a:xfrm>
            <a:prstGeom prst="roundRect">
              <a:avLst/>
            </a:prstGeom>
            <a:blipFill dpi="0" rotWithShape="1">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a:blipFill>
            <a:effectLst>
              <a:outerShdw blurRad="76200" dist="76200" dir="2700000" algn="tl" rotWithShape="0">
                <a:prstClr val="black">
                  <a:alpha val="40000"/>
                </a:prstClr>
              </a:outerShdw>
            </a:effectLst>
          </p:spPr>
          <p:txBody>
            <a:bodyPr anchor="ctr" anchorCtr="1"/>
            <a:lstStyle/>
            <a:p>
              <a:pPr marL="0" marR="0" lvl="0" indent="0" algn="ctr" defTabSz="914400" eaLnBrk="1" fontAlgn="auto" latinLnBrk="0" hangingPunct="1">
                <a:lnSpc>
                  <a:spcPct val="100000"/>
                </a:lnSpc>
                <a:spcBef>
                  <a:spcPts val="600"/>
                </a:spcBef>
                <a:spcAft>
                  <a:spcPts val="0"/>
                </a:spcAft>
                <a:buClrTx/>
                <a:buSzTx/>
                <a:buFontTx/>
                <a:buNone/>
                <a:tabLst/>
                <a:defRPr/>
              </a:pPr>
              <a:r>
                <a:rPr lang="en-US" sz="1800" b="1" kern="0" dirty="0">
                  <a:solidFill>
                    <a:sysClr val="window" lastClr="FFFFFF"/>
                  </a:solidFill>
                  <a:effectLst>
                    <a:outerShdw blurRad="38100" dist="38100" dir="2700000" algn="tl">
                      <a:srgbClr val="000000">
                        <a:alpha val="43137"/>
                      </a:srgbClr>
                    </a:outerShdw>
                  </a:effectLst>
                  <a:cs typeface="Arial" pitchFamily="34" charset="0"/>
                </a:rPr>
                <a:t>Subscription Model</a:t>
              </a:r>
            </a:p>
          </p:txBody>
        </p:sp>
        <p:sp>
          <p:nvSpPr>
            <p:cNvPr id="12" name="TextBox 11"/>
            <p:cNvSpPr txBox="1"/>
            <p:nvPr/>
          </p:nvSpPr>
          <p:spPr bwMode="auto">
            <a:xfrm>
              <a:off x="1295459" y="4525987"/>
              <a:ext cx="2804122" cy="823232"/>
            </a:xfrm>
            <a:prstGeom prst="roundRect">
              <a:avLst/>
            </a:prstGeom>
            <a:blipFill dpi="0" rotWithShape="1">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a:blipFill>
            <a:effectLst>
              <a:outerShdw blurRad="76200" dist="76200" dir="2700000" algn="tl" rotWithShape="0">
                <a:prstClr val="black">
                  <a:alpha val="40000"/>
                </a:prstClr>
              </a:outerShdw>
            </a:effectLst>
          </p:spPr>
          <p:txBody>
            <a:bodyPr lIns="0" rIns="0" anchor="ctr" anchorCtr="1"/>
            <a:lstStyle/>
            <a:p>
              <a:pPr marL="0" marR="0" lvl="0" indent="0" algn="ctr" defTabSz="914400" eaLnBrk="1" fontAlgn="auto" latinLnBrk="0" hangingPunct="1">
                <a:lnSpc>
                  <a:spcPct val="100000"/>
                </a:lnSpc>
                <a:spcBef>
                  <a:spcPts val="600"/>
                </a:spcBef>
                <a:spcAft>
                  <a:spcPts val="0"/>
                </a:spcAft>
                <a:buClrTx/>
                <a:buSzTx/>
                <a:buFontTx/>
                <a:buNone/>
                <a:tabLst/>
                <a:defRPr/>
              </a:pPr>
              <a:r>
                <a:rPr lang="en-US" sz="1800" b="1" kern="0" dirty="0">
                  <a:solidFill>
                    <a:sysClr val="window" lastClr="FFFFFF"/>
                  </a:solidFill>
                  <a:effectLst>
                    <a:outerShdw blurRad="38100" dist="38100" dir="2700000" algn="tl">
                      <a:srgbClr val="000000">
                        <a:alpha val="43137"/>
                      </a:srgbClr>
                    </a:outerShdw>
                  </a:effectLst>
                  <a:cs typeface="Arial" pitchFamily="34" charset="0"/>
                </a:rPr>
                <a:t>Virtual Goods Model</a:t>
              </a:r>
            </a:p>
          </p:txBody>
        </p:sp>
        <p:sp>
          <p:nvSpPr>
            <p:cNvPr id="13" name="TextBox 12"/>
            <p:cNvSpPr txBox="1"/>
            <p:nvPr/>
          </p:nvSpPr>
          <p:spPr bwMode="auto">
            <a:xfrm>
              <a:off x="4953019" y="4525987"/>
              <a:ext cx="2804122" cy="823232"/>
            </a:xfrm>
            <a:prstGeom prst="roundRect">
              <a:avLst/>
            </a:prstGeom>
            <a:blipFill dpi="0" rotWithShape="1">
              <a:blip r:embed="rId5">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a:blipFill>
            <a:effectLst>
              <a:outerShdw blurRad="76200" dist="76200" dir="2700000" algn="tl" rotWithShape="0">
                <a:prstClr val="black">
                  <a:alpha val="40000"/>
                </a:prstClr>
              </a:outerShdw>
            </a:effectLst>
          </p:spPr>
          <p:txBody>
            <a:bodyPr anchor="ctr" anchorCtr="1"/>
            <a:lstStyle/>
            <a:p>
              <a:pPr marL="0" marR="0" lvl="0" indent="0" algn="ctr" defTabSz="914400" eaLnBrk="1" fontAlgn="auto" latinLnBrk="0" hangingPunct="1">
                <a:lnSpc>
                  <a:spcPct val="100000"/>
                </a:lnSpc>
                <a:spcBef>
                  <a:spcPts val="600"/>
                </a:spcBef>
                <a:spcAft>
                  <a:spcPts val="0"/>
                </a:spcAft>
                <a:buClrTx/>
                <a:buSzTx/>
                <a:buFontTx/>
                <a:buNone/>
                <a:tabLst/>
                <a:defRPr/>
              </a:pPr>
              <a:r>
                <a:rPr lang="en-US" sz="1800" b="1" kern="0" dirty="0">
                  <a:solidFill>
                    <a:sysClr val="window" lastClr="FFFFFF"/>
                  </a:solidFill>
                  <a:effectLst>
                    <a:outerShdw blurRad="38100" dist="38100" dir="2700000" algn="tl">
                      <a:srgbClr val="000000">
                        <a:alpha val="43137"/>
                      </a:srgbClr>
                    </a:outerShdw>
                  </a:effectLst>
                  <a:cs typeface="Arial" pitchFamily="34" charset="0"/>
                </a:rPr>
                <a:t>Advertising Model</a:t>
              </a:r>
            </a:p>
          </p:txBody>
        </p:sp>
      </p:grpSp>
      <p:sp>
        <p:nvSpPr>
          <p:cNvPr id="14"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89732162"/>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 name="Slide Number Placeholder 3"/>
          <p:cNvSpPr>
            <a:spLocks noGrp="1"/>
          </p:cNvSpPr>
          <p:nvPr>
            <p:ph type="sldNum" sz="quarter" idx="11"/>
          </p:nvPr>
        </p:nvSpPr>
        <p:spPr/>
        <p:txBody>
          <a:bodyPr/>
          <a:lstStyle/>
          <a:p>
            <a:r>
              <a:rPr lang="en-US"/>
              <a:t>10–</a:t>
            </a:r>
            <a:fld id="{0F3A9399-B7E5-4E86-B2E8-9513F0BF7267}" type="slidenum">
              <a:rPr lang="en-US"/>
              <a:pPr/>
              <a:t>34</a:t>
            </a:fld>
            <a:endParaRPr lang="en-US"/>
          </a:p>
        </p:txBody>
      </p:sp>
      <p:sp>
        <p:nvSpPr>
          <p:cNvPr id="282626" name="Rectangle 2"/>
          <p:cNvSpPr>
            <a:spLocks noGrp="1" noChangeArrowheads="1"/>
          </p:cNvSpPr>
          <p:nvPr>
            <p:ph type="title"/>
          </p:nvPr>
        </p:nvSpPr>
        <p:spPr>
          <a:xfrm>
            <a:off x="295275" y="540156"/>
            <a:ext cx="8534400" cy="457200"/>
          </a:xfrm>
          <a:blipFill dpi="0" rotWithShape="1">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a:blipFill>
          <a:ln/>
        </p:spPr>
        <p:txBody>
          <a:bodyPr lIns="0" tIns="0" rIns="0" bIns="0">
            <a:noAutofit/>
          </a:bodyPr>
          <a:lstStyle/>
          <a:p>
            <a:pPr marL="1654175" indent="-1484313">
              <a:tabLst>
                <a:tab pos="1147763" algn="ctr"/>
              </a:tabLst>
            </a:pPr>
            <a:r>
              <a:rPr lang="en-US" sz="2000" i="1" baseline="54000" dirty="0">
                <a:solidFill>
                  <a:schemeClr val="bg1"/>
                </a:solidFill>
                <a:effectLst/>
                <a:latin typeface="Book Antiqua" pitchFamily="18" charset="0"/>
              </a:rPr>
              <a:t>Table</a:t>
            </a:r>
            <a:r>
              <a:rPr lang="en-US" sz="2400" i="1" baseline="50000" dirty="0">
                <a:solidFill>
                  <a:schemeClr val="bg1"/>
                </a:solidFill>
                <a:effectLst/>
                <a:latin typeface="Book Antiqua" pitchFamily="18" charset="0"/>
              </a:rPr>
              <a:t>	</a:t>
            </a:r>
            <a:r>
              <a:rPr lang="en-US" sz="1600" dirty="0" smtClean="0">
                <a:solidFill>
                  <a:schemeClr val="bg1"/>
                </a:solidFill>
                <a:effectLst/>
                <a:cs typeface="Tahoma" pitchFamily="34" charset="0"/>
              </a:rPr>
              <a:t>10.5</a:t>
            </a:r>
            <a:r>
              <a:rPr lang="en-US" sz="1800" dirty="0">
                <a:solidFill>
                  <a:schemeClr val="bg1"/>
                </a:solidFill>
                <a:effectLst/>
                <a:cs typeface="Tahoma" pitchFamily="34" charset="0"/>
              </a:rPr>
              <a:t>	</a:t>
            </a:r>
            <a:r>
              <a:rPr lang="en-US" sz="1800" dirty="0">
                <a:solidFill>
                  <a:srgbClr val="0099CC"/>
                </a:solidFill>
                <a:effectLst/>
                <a:cs typeface="Tahoma" pitchFamily="34" charset="0"/>
              </a:rPr>
              <a:t>Pricing for the Product Life Cycle </a:t>
            </a:r>
          </a:p>
        </p:txBody>
      </p:sp>
      <p:graphicFrame>
        <p:nvGraphicFramePr>
          <p:cNvPr id="282841" name="Group 217"/>
          <p:cNvGraphicFramePr>
            <a:graphicFrameLocks noGrp="1"/>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11729709"/>
              </p:ext>
            </p:extLst>
          </p:nvPr>
        </p:nvGraphicFramePr>
        <p:xfrm>
          <a:off x="369888" y="1054311"/>
          <a:ext cx="8382000" cy="4736889"/>
        </p:xfrm>
        <a:graphic>
          <a:graphicData uri="http://schemas.openxmlformats.org/drawingml/2006/table">
            <a:tbl>
              <a:tblPr/>
              <a:tblGrid>
                <a:gridCol w="2286000"/>
                <a:gridCol w="2971800"/>
                <a:gridCol w="3124200"/>
              </a:tblGrid>
              <a:tr h="649250">
                <a:tc gridSpan="3">
                  <a:txBody>
                    <a:bodyPr/>
                    <a:lstStyle/>
                    <a:p>
                      <a:r>
                        <a:rPr lang="en-US" sz="1000" kern="1200" baseline="0" dirty="0" smtClean="0">
                          <a:solidFill>
                            <a:schemeClr val="bg1"/>
                          </a:solidFill>
                          <a:latin typeface="Arial"/>
                          <a:ea typeface="+mn-ea"/>
                          <a:cs typeface="Arial"/>
                        </a:rPr>
                        <a:t>Customer demand and sales volume will vary with the development of a product. Thus, pricing for products needs to be adjusted at each stage of their life cycle. The following outline provides some suggested pricing methods that relate to the different stages in the product life cycle. With this general outline in mind, potential entrepreneurs can formulate the most appropriate pricing strategy.</a:t>
                      </a:r>
                      <a:endParaRPr kumimoji="0" lang="en-US" sz="1000" b="0" i="0" u="none" strike="noStrike" cap="none" normalizeH="0" baseline="0" dirty="0" smtClean="0">
                        <a:ln>
                          <a:noFill/>
                        </a:ln>
                        <a:solidFill>
                          <a:schemeClr val="bg1"/>
                        </a:solidFill>
                        <a:effectLst/>
                        <a:latin typeface="Arial"/>
                        <a:cs typeface="Arial"/>
                      </a:endParaRPr>
                    </a:p>
                  </a:txBody>
                  <a:tcPr marT="91440" marB="91440" horzOverflow="overflow">
                    <a:lnL cap="flat">
                      <a:noFill/>
                    </a:lnL>
                    <a:lnR>
                      <a:noFill/>
                    </a:lnR>
                    <a:lnT cap="flat">
                      <a:noFill/>
                    </a:lnT>
                    <a:lnB>
                      <a:noFill/>
                    </a:lnB>
                    <a:lnTlToBr>
                      <a:noFill/>
                    </a:lnTlToBr>
                    <a:lnBlToTr>
                      <a:noFill/>
                    </a:lnBlToTr>
                    <a:solidFill>
                      <a:srgbClr val="0099CC"/>
                    </a:solidFill>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bg1"/>
                        </a:solidFill>
                        <a:effectLst/>
                        <a:latin typeface="Arial" pitchFamily="34" charset="0"/>
                      </a:endParaRPr>
                    </a:p>
                  </a:txBody>
                  <a:tcPr marT="91440" marB="91440" horzOverflow="overflow">
                    <a:lnL>
                      <a:noFill/>
                    </a:lnL>
                    <a:lnR>
                      <a:noFill/>
                    </a:lnR>
                    <a:lnT cap="flat">
                      <a:noFill/>
                    </a:lnT>
                    <a:lnB>
                      <a:noFill/>
                    </a:lnB>
                    <a:lnTlToBr>
                      <a:noFill/>
                    </a:lnTlToBr>
                    <a:lnBlToTr>
                      <a:noFill/>
                    </a:lnBlToTr>
                    <a:solidFill>
                      <a:srgbClr val="0099CC"/>
                    </a:solidFill>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400" b="0" i="0" u="none" strike="noStrike" cap="none" normalizeH="0" baseline="0" dirty="0" smtClean="0">
                        <a:ln>
                          <a:noFill/>
                        </a:ln>
                        <a:solidFill>
                          <a:schemeClr val="bg1"/>
                        </a:solidFill>
                        <a:effectLst/>
                        <a:latin typeface="Arial" pitchFamily="34" charset="0"/>
                      </a:endParaRPr>
                    </a:p>
                  </a:txBody>
                  <a:tcPr marT="91440" marB="91440" horzOverflow="overflow">
                    <a:lnL>
                      <a:noFill/>
                    </a:lnL>
                    <a:lnR cap="flat">
                      <a:noFill/>
                    </a:lnR>
                    <a:lnT cap="flat">
                      <a:noFill/>
                    </a:lnT>
                    <a:lnB>
                      <a:noFill/>
                    </a:lnB>
                    <a:lnTlToBr>
                      <a:noFill/>
                    </a:lnTlToBr>
                    <a:lnBlToTr>
                      <a:noFill/>
                    </a:lnBlToTr>
                    <a:solidFill>
                      <a:srgbClr val="0099CC"/>
                    </a:solidFill>
                  </a:tcPr>
                </a:tc>
              </a:tr>
              <a:tr h="40191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pitchFamily="34" charset="0"/>
                          <a:cs typeface="Times New Roman" pitchFamily="18" charset="0"/>
                        </a:rPr>
                        <a:t>Product Life Cycle Stage</a:t>
                      </a:r>
                      <a:endParaRPr kumimoji="0" lang="en-US" sz="1400" b="0" i="0" u="none" strike="noStrike" cap="none" normalizeH="0" baseline="0" dirty="0" smtClean="0">
                        <a:ln>
                          <a:noFill/>
                        </a:ln>
                        <a:solidFill>
                          <a:schemeClr val="bg1"/>
                        </a:solidFill>
                        <a:effectLst/>
                        <a:latin typeface="Arial" pitchFamily="34" charset="0"/>
                      </a:endParaRPr>
                    </a:p>
                  </a:txBody>
                  <a:tcPr marT="91440" marB="91440" horzOverflow="overflow">
                    <a:lnL cap="flat">
                      <a:noFill/>
                    </a:lnL>
                    <a:lnR>
                      <a:noFill/>
                    </a:lnR>
                    <a:lnT cap="flat">
                      <a:noFill/>
                    </a:lnT>
                    <a:lnB>
                      <a:noFill/>
                    </a:lnB>
                    <a:lnTlToBr>
                      <a:noFill/>
                    </a:lnTlToBr>
                    <a:lnBlToTr>
                      <a:noFill/>
                    </a:lnBlToTr>
                    <a:solidFill>
                      <a:srgbClr val="0099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pitchFamily="34" charset="0"/>
                          <a:cs typeface="Times New Roman" pitchFamily="18" charset="0"/>
                        </a:rPr>
                        <a:t>Pricing Strategy</a:t>
                      </a:r>
                      <a:endParaRPr kumimoji="0" lang="en-US" sz="1400" b="0" i="0" u="none" strike="noStrike" cap="none" normalizeH="0" baseline="0" dirty="0" smtClean="0">
                        <a:ln>
                          <a:noFill/>
                        </a:ln>
                        <a:solidFill>
                          <a:schemeClr val="bg1"/>
                        </a:solidFill>
                        <a:effectLst/>
                        <a:latin typeface="Arial" pitchFamily="34" charset="0"/>
                      </a:endParaRPr>
                    </a:p>
                  </a:txBody>
                  <a:tcPr marT="91440" marB="91440" horzOverflow="overflow">
                    <a:lnL>
                      <a:noFill/>
                    </a:lnL>
                    <a:lnR>
                      <a:noFill/>
                    </a:lnR>
                    <a:lnT cap="flat">
                      <a:noFill/>
                    </a:lnT>
                    <a:lnB>
                      <a:noFill/>
                    </a:lnB>
                    <a:lnTlToBr>
                      <a:noFill/>
                    </a:lnTlToBr>
                    <a:lnBlToTr>
                      <a:noFill/>
                    </a:lnBlToTr>
                    <a:solidFill>
                      <a:srgbClr val="0099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pitchFamily="34" charset="0"/>
                          <a:cs typeface="Times New Roman" pitchFamily="18" charset="0"/>
                        </a:rPr>
                        <a:t>Reasons/Effects</a:t>
                      </a:r>
                      <a:endParaRPr kumimoji="0" lang="en-US" sz="1400" b="0" i="0" u="none" strike="noStrike" cap="none" normalizeH="0" baseline="0" dirty="0" smtClean="0">
                        <a:ln>
                          <a:noFill/>
                        </a:ln>
                        <a:solidFill>
                          <a:schemeClr val="bg1"/>
                        </a:solidFill>
                        <a:effectLst/>
                        <a:latin typeface="Arial" pitchFamily="34" charset="0"/>
                      </a:endParaRPr>
                    </a:p>
                  </a:txBody>
                  <a:tcPr marT="91440" marB="91440" horzOverflow="overflow">
                    <a:lnL>
                      <a:noFill/>
                    </a:lnL>
                    <a:lnR cap="flat">
                      <a:noFill/>
                    </a:lnR>
                    <a:lnT cap="flat">
                      <a:noFill/>
                    </a:lnT>
                    <a:lnB>
                      <a:noFill/>
                    </a:lnB>
                    <a:lnTlToBr>
                      <a:noFill/>
                    </a:lnTlToBr>
                    <a:lnBlToTr>
                      <a:noFill/>
                    </a:lnBlToTr>
                    <a:solidFill>
                      <a:srgbClr val="0099CC"/>
                    </a:solidFill>
                  </a:tcPr>
                </a:tc>
              </a:tr>
              <a:tr h="40191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cs typeface="Times New Roman" pitchFamily="18" charset="0"/>
                        </a:rPr>
                        <a:t>Introductory Stage</a:t>
                      </a:r>
                      <a:endParaRPr kumimoji="0" lang="en-US" sz="1400" b="1" i="0" u="none" strike="noStrike" cap="none" normalizeH="0" baseline="0" dirty="0" smtClean="0">
                        <a:ln>
                          <a:noFill/>
                        </a:ln>
                        <a:solidFill>
                          <a:schemeClr val="tx1"/>
                        </a:solidFill>
                        <a:effectLst/>
                        <a:latin typeface="Arial" pitchFamily="34" charset="0"/>
                      </a:endParaRPr>
                    </a:p>
                  </a:txBody>
                  <a:tcPr marT="91440" marB="91440"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6699"/>
                        </a:buClr>
                        <a:buSzPct val="85000"/>
                        <a:buFontTx/>
                        <a:buNone/>
                        <a:tabLst/>
                      </a:pPr>
                      <a:endParaRPr kumimoji="0" lang="en-US" sz="1200" b="0" i="0" u="none" strike="noStrike" cap="none" normalizeH="0" baseline="0" dirty="0" smtClean="0">
                        <a:ln>
                          <a:noFill/>
                        </a:ln>
                        <a:solidFill>
                          <a:srgbClr val="336699"/>
                        </a:solidFill>
                        <a:effectLst>
                          <a:outerShdw blurRad="38100" dist="38100" dir="2700000" algn="tl">
                            <a:srgbClr val="C0C0C0"/>
                          </a:outerShdw>
                        </a:effectLst>
                        <a:latin typeface="Arial" pitchFamily="34" charset="0"/>
                      </a:endParaRPr>
                    </a:p>
                  </a:txBody>
                  <a:tcPr marT="91440" marB="9144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336699"/>
                        </a:buClr>
                        <a:buSzPct val="85000"/>
                        <a:buFontTx/>
                        <a:buNone/>
                        <a:tabLst/>
                      </a:pPr>
                      <a:endParaRPr kumimoji="0" lang="en-US" sz="1200" b="0" i="0" u="none" strike="noStrike" cap="none" normalizeH="0" baseline="0" smtClean="0">
                        <a:ln>
                          <a:noFill/>
                        </a:ln>
                        <a:solidFill>
                          <a:srgbClr val="336699"/>
                        </a:solidFill>
                        <a:effectLst>
                          <a:outerShdw blurRad="38100" dist="38100" dir="2700000" algn="tl">
                            <a:srgbClr val="C0C0C0"/>
                          </a:outerShdw>
                        </a:effectLst>
                        <a:latin typeface="Arial" pitchFamily="34" charset="0"/>
                      </a:endParaRPr>
                    </a:p>
                  </a:txBody>
                  <a:tcPr marT="91440" marB="91440" horzOverflow="overflow">
                    <a:lnL>
                      <a:noFill/>
                    </a:lnL>
                    <a:lnR cap="flat">
                      <a:noFill/>
                    </a:lnR>
                    <a:lnT>
                      <a:noFill/>
                    </a:lnT>
                    <a:lnB>
                      <a:noFill/>
                    </a:lnB>
                    <a:lnTlToBr>
                      <a:noFill/>
                    </a:lnTlToBr>
                    <a:lnBlToTr>
                      <a:noFill/>
                    </a:lnBlToTr>
                    <a:noFill/>
                  </a:tcPr>
                </a:tc>
              </a:tr>
              <a:tr h="604316">
                <a:tc>
                  <a:txBody>
                    <a:bodyPr/>
                    <a:lstStyle/>
                    <a:p>
                      <a:pPr marL="168275" marR="0" lvl="1"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smtClean="0">
                          <a:ln>
                            <a:noFill/>
                          </a:ln>
                          <a:solidFill>
                            <a:srgbClr val="000000"/>
                          </a:solidFill>
                          <a:effectLst/>
                          <a:latin typeface="Arial" pitchFamily="34" charset="0"/>
                          <a:cs typeface="Times New Roman" pitchFamily="18" charset="0"/>
                        </a:rPr>
                        <a:t>Unique product</a:t>
                      </a:r>
                      <a:endParaRPr kumimoji="0" lang="en-US" sz="1200" b="1" i="0" u="none" strike="noStrike" cap="none" normalizeH="0" baseline="0" dirty="0" smtClean="0">
                        <a:ln>
                          <a:noFill/>
                        </a:ln>
                        <a:solidFill>
                          <a:schemeClr val="tx1"/>
                        </a:solidFill>
                        <a:effectLst/>
                        <a:latin typeface="Arial" pitchFamily="34"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rgbClr val="000000"/>
                          </a:solidFill>
                          <a:effectLst/>
                          <a:latin typeface="Arial" pitchFamily="34" charset="0"/>
                          <a:cs typeface="Times New Roman" pitchFamily="18" charset="0"/>
                        </a:rPr>
                        <a:t>Skimming</a:t>
                      </a:r>
                      <a:r>
                        <a:rPr kumimoji="0" lang="en-US" sz="1000" b="0" i="0" u="none" strike="noStrike" cap="none" normalizeH="0" baseline="0" dirty="0" smtClean="0">
                          <a:ln>
                            <a:noFill/>
                          </a:ln>
                          <a:solidFill>
                            <a:srgbClr val="000000"/>
                          </a:solidFill>
                          <a:effectLst/>
                          <a:latin typeface="Arial" pitchFamily="34" charset="0"/>
                          <a:cs typeface="Times New Roman" pitchFamily="18" charset="0"/>
                        </a:rPr>
                        <a:t>—deliberately setting a high price to maximize short-term profits</a:t>
                      </a:r>
                      <a:endParaRPr kumimoji="0" lang="en-US" sz="1000" b="0" i="0" u="none" strike="noStrike" cap="none" normalizeH="0" baseline="0" dirty="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smtClean="0">
                          <a:ln>
                            <a:noFill/>
                          </a:ln>
                          <a:solidFill>
                            <a:srgbClr val="000000"/>
                          </a:solidFill>
                          <a:effectLst/>
                          <a:latin typeface="Arial" pitchFamily="34" charset="0"/>
                          <a:cs typeface="Times New Roman" pitchFamily="18" charset="0"/>
                        </a:rPr>
                        <a:t>Initial price set high to establish a quality image, to provide capital to offset development costs, and to allow for future price reductions to handle competition</a:t>
                      </a:r>
                      <a:endParaRPr kumimoji="0" lang="en-US" sz="1000" b="0" i="0" u="none" strike="noStrike" cap="none" normalizeH="0" baseline="0" smtClean="0">
                        <a:ln>
                          <a:noFill/>
                        </a:ln>
                        <a:solidFill>
                          <a:schemeClr val="tx1"/>
                        </a:solidFill>
                        <a:effectLst/>
                        <a:latin typeface="Arial" pitchFamily="34" charset="0"/>
                      </a:endParaRPr>
                    </a:p>
                  </a:txBody>
                  <a:tcPr horzOverflow="overflow">
                    <a:lnL>
                      <a:noFill/>
                    </a:lnL>
                    <a:lnR cap="flat">
                      <a:noFill/>
                    </a:lnR>
                    <a:lnT>
                      <a:noFill/>
                    </a:lnT>
                    <a:lnB>
                      <a:noFill/>
                    </a:lnB>
                    <a:lnTlToBr>
                      <a:noFill/>
                    </a:lnTlToBr>
                    <a:lnBlToTr>
                      <a:noFill/>
                    </a:lnBlToTr>
                    <a:noFill/>
                  </a:tcPr>
                </a:tc>
              </a:tr>
              <a:tr h="510125">
                <a:tc>
                  <a:txBody>
                    <a:bodyPr/>
                    <a:lstStyle/>
                    <a:p>
                      <a:pPr marL="168275" marR="0" lvl="1"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err="1" smtClean="0">
                          <a:ln>
                            <a:noFill/>
                          </a:ln>
                          <a:solidFill>
                            <a:srgbClr val="000000"/>
                          </a:solidFill>
                          <a:effectLst/>
                          <a:latin typeface="Arial" pitchFamily="34" charset="0"/>
                          <a:cs typeface="Times New Roman" pitchFamily="18" charset="0"/>
                        </a:rPr>
                        <a:t>Nonunique</a:t>
                      </a:r>
                      <a:r>
                        <a:rPr kumimoji="0" lang="en-US" sz="1200" b="1" i="0" u="none" strike="noStrike" cap="none" normalizeH="0" baseline="0" dirty="0" smtClean="0">
                          <a:ln>
                            <a:noFill/>
                          </a:ln>
                          <a:solidFill>
                            <a:srgbClr val="000000"/>
                          </a:solidFill>
                          <a:effectLst/>
                          <a:latin typeface="Arial" pitchFamily="34" charset="0"/>
                          <a:cs typeface="Times New Roman" pitchFamily="18" charset="0"/>
                        </a:rPr>
                        <a:t> product</a:t>
                      </a:r>
                      <a:endParaRPr kumimoji="0" lang="en-US" sz="1200" b="1" i="0" u="none" strike="noStrike" cap="none" normalizeH="0" baseline="0" dirty="0" smtClean="0">
                        <a:ln>
                          <a:noFill/>
                        </a:ln>
                        <a:solidFill>
                          <a:schemeClr val="tx1"/>
                        </a:solidFill>
                        <a:effectLst/>
                        <a:latin typeface="Arial" pitchFamily="34" charset="0"/>
                      </a:endParaRPr>
                    </a:p>
                  </a:txBody>
                  <a:tcPr marB="91440"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rgbClr val="000000"/>
                          </a:solidFill>
                          <a:effectLst/>
                          <a:latin typeface="Arial" pitchFamily="34" charset="0"/>
                          <a:cs typeface="Times New Roman" pitchFamily="18" charset="0"/>
                        </a:rPr>
                        <a:t>Penetration</a:t>
                      </a:r>
                      <a:r>
                        <a:rPr kumimoji="0" lang="en-US" sz="1000" b="0" i="0" u="none" strike="noStrike" cap="none" normalizeH="0" baseline="0" dirty="0" smtClean="0">
                          <a:ln>
                            <a:noFill/>
                          </a:ln>
                          <a:solidFill>
                            <a:srgbClr val="000000"/>
                          </a:solidFill>
                          <a:effectLst/>
                          <a:latin typeface="Arial" pitchFamily="34" charset="0"/>
                          <a:cs typeface="Times New Roman" pitchFamily="18" charset="0"/>
                        </a:rPr>
                        <a:t>—setting prices at such a low level that products are sold at a loss</a:t>
                      </a:r>
                      <a:endParaRPr kumimoji="0" lang="en-US" sz="1000" b="0" i="0" u="none" strike="noStrike" cap="none" normalizeH="0" baseline="0" dirty="0" smtClean="0">
                        <a:ln>
                          <a:noFill/>
                        </a:ln>
                        <a:solidFill>
                          <a:schemeClr val="tx1"/>
                        </a:solidFill>
                        <a:effectLst/>
                        <a:latin typeface="Arial" pitchFamily="34" charset="0"/>
                      </a:endParaRPr>
                    </a:p>
                  </a:txBody>
                  <a:tcPr marB="9144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rgbClr val="000000"/>
                          </a:solidFill>
                          <a:effectLst/>
                          <a:latin typeface="Arial" pitchFamily="34" charset="0"/>
                          <a:cs typeface="Times New Roman" pitchFamily="18" charset="0"/>
                        </a:rPr>
                        <a:t>Allows quick gains in market share by setting a price below competitors’ prices</a:t>
                      </a:r>
                      <a:endParaRPr kumimoji="0" lang="en-US" sz="1000" b="0" i="0" u="none" strike="noStrike" cap="none" normalizeH="0" baseline="0" dirty="0" smtClean="0">
                        <a:ln>
                          <a:noFill/>
                        </a:ln>
                        <a:solidFill>
                          <a:schemeClr val="tx1"/>
                        </a:solidFill>
                        <a:effectLst/>
                        <a:latin typeface="Arial" pitchFamily="34" charset="0"/>
                      </a:endParaRPr>
                    </a:p>
                  </a:txBody>
                  <a:tcPr marB="91440"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76475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pitchFamily="34" charset="0"/>
                          <a:cs typeface="Times New Roman" pitchFamily="18" charset="0"/>
                        </a:rPr>
                        <a:t>Growth Stage</a:t>
                      </a:r>
                      <a:endParaRPr kumimoji="0" lang="en-US" sz="1400" b="1" i="0" u="none" strike="noStrike" cap="none" normalizeH="0" baseline="0" dirty="0" smtClean="0">
                        <a:ln>
                          <a:noFill/>
                        </a:ln>
                        <a:solidFill>
                          <a:schemeClr val="tx1"/>
                        </a:solidFill>
                        <a:effectLst/>
                        <a:latin typeface="Arial" pitchFamily="34" charset="0"/>
                      </a:endParaRPr>
                    </a:p>
                  </a:txBody>
                  <a:tcPr marT="91440" marB="91440"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dirty="0" smtClean="0">
                          <a:ln>
                            <a:noFill/>
                          </a:ln>
                          <a:solidFill>
                            <a:srgbClr val="000000"/>
                          </a:solidFill>
                          <a:effectLst/>
                          <a:latin typeface="Arial" pitchFamily="34" charset="0"/>
                          <a:cs typeface="Times New Roman" pitchFamily="18" charset="0"/>
                        </a:rPr>
                        <a:t>Consumer pricing</a:t>
                      </a:r>
                      <a:r>
                        <a:rPr kumimoji="0" lang="en-US" sz="1000" b="0" i="0" u="none" strike="noStrike" cap="none" normalizeH="0" baseline="0" dirty="0" smtClean="0">
                          <a:ln>
                            <a:noFill/>
                          </a:ln>
                          <a:solidFill>
                            <a:srgbClr val="000000"/>
                          </a:solidFill>
                          <a:effectLst/>
                          <a:latin typeface="Arial" pitchFamily="34" charset="0"/>
                          <a:cs typeface="Times New Roman" pitchFamily="18" charset="0"/>
                        </a:rPr>
                        <a:t>—combining penetration and competitive pricing to gain market share; depends on consumer’s perceived value of product</a:t>
                      </a:r>
                      <a:endParaRPr kumimoji="0" lang="en-US" sz="1000" b="0" i="0" u="none" strike="noStrike" cap="none" normalizeH="0" baseline="0" dirty="0" smtClean="0">
                        <a:ln>
                          <a:noFill/>
                        </a:ln>
                        <a:solidFill>
                          <a:schemeClr val="tx1"/>
                        </a:solidFill>
                        <a:effectLst/>
                        <a:latin typeface="Arial" pitchFamily="34" charset="0"/>
                      </a:endParaRPr>
                    </a:p>
                  </a:txBody>
                  <a:tcPr marT="91440" marB="9144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rgbClr val="000000"/>
                          </a:solidFill>
                          <a:effectLst/>
                          <a:latin typeface="Arial" pitchFamily="34" charset="0"/>
                          <a:cs typeface="Times New Roman" pitchFamily="18" charset="0"/>
                        </a:rPr>
                        <a:t>Depends on the number of potential competitors, size of total market, and distribution of that market</a:t>
                      </a:r>
                      <a:endParaRPr kumimoji="0" lang="en-US" sz="1000" b="0" i="0" u="none" strike="noStrike" cap="none" normalizeH="0" baseline="0" dirty="0" smtClean="0">
                        <a:ln>
                          <a:noFill/>
                        </a:ln>
                        <a:solidFill>
                          <a:schemeClr val="tx1"/>
                        </a:solidFill>
                        <a:effectLst/>
                        <a:latin typeface="Arial" pitchFamily="34" charset="0"/>
                      </a:endParaRPr>
                    </a:p>
                  </a:txBody>
                  <a:tcPr marT="91440" marB="91440"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87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rgbClr val="000000"/>
                          </a:solidFill>
                          <a:effectLst/>
                          <a:latin typeface="Arial" pitchFamily="34" charset="0"/>
                          <a:cs typeface="Times New Roman" pitchFamily="18" charset="0"/>
                        </a:rPr>
                        <a:t>Maturity Stage</a:t>
                      </a:r>
                      <a:endParaRPr kumimoji="0" lang="en-US" sz="1400" b="1" i="0" u="none" strike="noStrike" cap="none" normalizeH="0" baseline="0" smtClean="0">
                        <a:ln>
                          <a:noFill/>
                        </a:ln>
                        <a:solidFill>
                          <a:schemeClr val="tx1"/>
                        </a:solidFill>
                        <a:effectLst/>
                        <a:latin typeface="Arial" pitchFamily="34" charset="0"/>
                      </a:endParaRPr>
                    </a:p>
                  </a:txBody>
                  <a:tcPr marT="91440" marB="91440"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smtClean="0">
                          <a:ln>
                            <a:noFill/>
                          </a:ln>
                          <a:solidFill>
                            <a:srgbClr val="000000"/>
                          </a:solidFill>
                          <a:effectLst/>
                          <a:latin typeface="Arial" pitchFamily="34" charset="0"/>
                          <a:cs typeface="Times New Roman" pitchFamily="18" charset="0"/>
                        </a:rPr>
                        <a:t>Demand-oriented pricing</a:t>
                      </a:r>
                      <a:r>
                        <a:rPr kumimoji="0" lang="en-US" sz="1000" b="0" i="0" u="none" strike="noStrike" cap="none" normalizeH="0" baseline="0" smtClean="0">
                          <a:ln>
                            <a:noFill/>
                          </a:ln>
                          <a:solidFill>
                            <a:srgbClr val="000000"/>
                          </a:solidFill>
                          <a:effectLst/>
                          <a:latin typeface="Arial" pitchFamily="34" charset="0"/>
                          <a:cs typeface="Times New Roman" pitchFamily="18" charset="0"/>
                        </a:rPr>
                        <a:t>—following a flexible strategy that bases pricing decisions on the level of consumer demand</a:t>
                      </a:r>
                      <a:endParaRPr kumimoji="0" lang="en-US" sz="1000" b="0" i="0" u="none" strike="noStrike" cap="none" normalizeH="0" baseline="0" smtClean="0">
                        <a:ln>
                          <a:noFill/>
                        </a:ln>
                        <a:solidFill>
                          <a:schemeClr val="tx1"/>
                        </a:solidFill>
                        <a:effectLst/>
                        <a:latin typeface="Arial" pitchFamily="34" charset="0"/>
                      </a:endParaRPr>
                    </a:p>
                  </a:txBody>
                  <a:tcPr marT="91440" marB="9144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rgbClr val="000000"/>
                          </a:solidFill>
                          <a:effectLst/>
                          <a:latin typeface="Arial" pitchFamily="34" charset="0"/>
                          <a:cs typeface="Times New Roman" pitchFamily="18" charset="0"/>
                        </a:rPr>
                        <a:t>Sales growth declines; customers are very price-sensitive demand level for the product</a:t>
                      </a:r>
                      <a:endParaRPr kumimoji="0" lang="en-US" sz="1000" b="0" i="0" u="none" strike="noStrike" cap="none" normalizeH="0" baseline="0" dirty="0" smtClean="0">
                        <a:ln>
                          <a:noFill/>
                        </a:ln>
                        <a:solidFill>
                          <a:schemeClr val="tx1"/>
                        </a:solidFill>
                        <a:effectLst/>
                        <a:latin typeface="Arial" pitchFamily="34" charset="0"/>
                      </a:endParaRPr>
                    </a:p>
                  </a:txBody>
                  <a:tcPr marT="91440" marB="91440"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759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smtClean="0">
                          <a:ln>
                            <a:noFill/>
                          </a:ln>
                          <a:solidFill>
                            <a:srgbClr val="000000"/>
                          </a:solidFill>
                          <a:effectLst/>
                          <a:latin typeface="Arial" pitchFamily="34" charset="0"/>
                          <a:cs typeface="Times New Roman" pitchFamily="18" charset="0"/>
                        </a:rPr>
                        <a:t>Decline Stage</a:t>
                      </a:r>
                      <a:endParaRPr kumimoji="0" lang="en-US" sz="1400" b="1" i="0" u="none" strike="noStrike" cap="none" normalizeH="0" baseline="0" smtClean="0">
                        <a:ln>
                          <a:noFill/>
                        </a:ln>
                        <a:solidFill>
                          <a:schemeClr val="tx1"/>
                        </a:solidFill>
                        <a:effectLst/>
                        <a:latin typeface="Arial" pitchFamily="34" charset="0"/>
                      </a:endParaRPr>
                    </a:p>
                  </a:txBody>
                  <a:tcPr marT="91440" marB="91440"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1" i="0" u="none" strike="noStrike" cap="none" normalizeH="0" baseline="0" smtClean="0">
                          <a:ln>
                            <a:noFill/>
                          </a:ln>
                          <a:solidFill>
                            <a:srgbClr val="000000"/>
                          </a:solidFill>
                          <a:effectLst/>
                          <a:latin typeface="Arial" pitchFamily="34" charset="0"/>
                          <a:cs typeface="Times New Roman" pitchFamily="18" charset="0"/>
                        </a:rPr>
                        <a:t>Loss leader pricing</a:t>
                      </a:r>
                      <a:r>
                        <a:rPr kumimoji="0" lang="en-US" sz="1000" b="0" i="0" u="none" strike="noStrike" cap="none" normalizeH="0" baseline="0" smtClean="0">
                          <a:ln>
                            <a:noFill/>
                          </a:ln>
                          <a:solidFill>
                            <a:srgbClr val="000000"/>
                          </a:solidFill>
                          <a:effectLst/>
                          <a:latin typeface="Arial" pitchFamily="34" charset="0"/>
                          <a:cs typeface="Times New Roman" pitchFamily="18" charset="0"/>
                        </a:rPr>
                        <a:t>—pricing the product below cost in an attempt to attract customers to other products</a:t>
                      </a:r>
                      <a:endParaRPr kumimoji="0" lang="en-US" sz="1000" b="0" i="0" u="none" strike="noStrike" cap="none" normalizeH="0" baseline="0" smtClean="0">
                        <a:ln>
                          <a:noFill/>
                        </a:ln>
                        <a:solidFill>
                          <a:schemeClr val="tx1"/>
                        </a:solidFill>
                        <a:effectLst/>
                        <a:latin typeface="Arial" pitchFamily="34" charset="0"/>
                      </a:endParaRPr>
                    </a:p>
                  </a:txBody>
                  <a:tcPr marT="91440" marB="9144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smtClean="0">
                          <a:ln>
                            <a:noFill/>
                          </a:ln>
                          <a:solidFill>
                            <a:srgbClr val="000000"/>
                          </a:solidFill>
                          <a:effectLst/>
                          <a:latin typeface="Arial" pitchFamily="34" charset="0"/>
                          <a:cs typeface="Times New Roman" pitchFamily="18" charset="0"/>
                        </a:rPr>
                        <a:t>Product possesses little or no attraction to customers; the idea is to have low prices bring customers to newer product lines</a:t>
                      </a:r>
                      <a:endParaRPr kumimoji="0" lang="en-US" sz="1000" b="0" i="0" u="none" strike="noStrike" cap="none" normalizeH="0" baseline="0" dirty="0" smtClean="0">
                        <a:ln>
                          <a:noFill/>
                        </a:ln>
                        <a:solidFill>
                          <a:schemeClr val="tx1"/>
                        </a:solidFill>
                        <a:effectLst/>
                        <a:latin typeface="Arial" pitchFamily="34" charset="0"/>
                      </a:endParaRPr>
                    </a:p>
                  </a:txBody>
                  <a:tcPr marT="91440" marB="91440"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82770" name="Rectangle 146"/>
          <p:cNvSpPr>
            <a:spLocks noChangeArrowheads="1"/>
          </p:cNvSpPr>
          <p:nvPr/>
        </p:nvSpPr>
        <p:spPr bwMode="auto">
          <a:xfrm>
            <a:off x="382588" y="6171084"/>
            <a:ext cx="8456612" cy="230832"/>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wrap="square" anchor="ctr">
            <a:spAutoFit/>
          </a:bodyPr>
          <a:lstStyle/>
          <a:p>
            <a:r>
              <a:rPr lang="en-US" b="1" i="1" dirty="0">
                <a:solidFill>
                  <a:srgbClr val="0099CC"/>
                </a:solidFill>
              </a:rPr>
              <a:t>Source</a:t>
            </a:r>
            <a:r>
              <a:rPr lang="en-US" b="1" dirty="0">
                <a:solidFill>
                  <a:srgbClr val="0099CC"/>
                </a:solidFill>
              </a:rPr>
              <a:t>:</a:t>
            </a:r>
            <a:r>
              <a:rPr lang="en-US" dirty="0" smtClean="0">
                <a:solidFill>
                  <a:srgbClr val="0099CC"/>
                </a:solidFill>
              </a:rPr>
              <a:t> </a:t>
            </a:r>
            <a:r>
              <a:rPr lang="en-US" dirty="0" smtClean="0">
                <a:solidFill>
                  <a:srgbClr val="0099CC"/>
                </a:solidFill>
              </a:rPr>
              <a:t>Adapted from Colleen Green, “Strategic Pricing,” </a:t>
            </a:r>
            <a:r>
              <a:rPr lang="en-US" i="1" dirty="0" smtClean="0">
                <a:solidFill>
                  <a:srgbClr val="0099CC"/>
                </a:solidFill>
              </a:rPr>
              <a:t>Small Business Reports </a:t>
            </a:r>
            <a:r>
              <a:rPr lang="en-US" dirty="0" smtClean="0">
                <a:solidFill>
                  <a:srgbClr val="0099CC"/>
                </a:solidFill>
              </a:rPr>
              <a:t>(August 1989): 27–33; updated </a:t>
            </a:r>
            <a:r>
              <a:rPr lang="en-US" dirty="0" smtClean="0">
                <a:solidFill>
                  <a:srgbClr val="0099CC"/>
                </a:solidFill>
              </a:rPr>
              <a:t>for</a:t>
            </a:r>
            <a:r>
              <a:rPr lang="en-US" dirty="0" smtClean="0">
                <a:solidFill>
                  <a:srgbClr val="0099CC"/>
                </a:solidFill>
              </a:rPr>
              <a:t> </a:t>
            </a:r>
            <a:r>
              <a:rPr lang="en-US" dirty="0" smtClean="0">
                <a:solidFill>
                  <a:srgbClr val="0099CC"/>
                </a:solidFill>
              </a:rPr>
              <a:t>Accuracy February</a:t>
            </a:r>
            <a:r>
              <a:rPr lang="en-US" dirty="0" smtClean="0">
                <a:solidFill>
                  <a:srgbClr val="0099CC"/>
                </a:solidFill>
              </a:rPr>
              <a:t>, 2015</a:t>
            </a:r>
            <a:r>
              <a:rPr lang="en-US" dirty="0" smtClean="0">
                <a:solidFill>
                  <a:srgbClr val="0099CC"/>
                </a:solidFill>
              </a:rPr>
              <a:t>.</a:t>
            </a:r>
            <a:endParaRPr lang="en-US" dirty="0">
              <a:solidFill>
                <a:srgbClr val="0099CC"/>
              </a:solidFill>
            </a:endParaRPr>
          </a:p>
        </p:txBody>
      </p:sp>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82716065"/>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82841"/>
                                        </p:tgtEl>
                                        <p:attrNameLst>
                                          <p:attrName>style.visibility</p:attrName>
                                        </p:attrNameLst>
                                      </p:cBhvr>
                                      <p:to>
                                        <p:strVal val="visible"/>
                                      </p:to>
                                    </p:set>
                                    <p:animEffect transition="in" filter="wipe(up)">
                                      <p:cBhvr>
                                        <p:cTn id="7" dur="1250"/>
                                        <p:tgtEl>
                                          <p:spTgt spid="2828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r>
              <a:rPr lang="en-US"/>
              <a:t>10–</a:t>
            </a:r>
            <a:fld id="{D8CF792D-62CD-4557-978D-365DA3E93F11}" type="slidenum">
              <a:rPr lang="en-US"/>
              <a:pPr/>
              <a:t>35</a:t>
            </a:fld>
            <a:endParaRPr lang="en-US"/>
          </a:p>
        </p:txBody>
      </p:sp>
      <p:sp>
        <p:nvSpPr>
          <p:cNvPr id="172038" name="Rectangle 6" descr="Slideheader01"/>
          <p:cNvSpPr>
            <a:spLocks noGrp="1" noChangeArrowheads="1"/>
          </p:cNvSpPr>
          <p:nvPr>
            <p:ph type="title"/>
          </p:nvPr>
        </p:nvSpPr>
        <p:spPr>
          <a:xfrm>
            <a:off x="0" y="342900"/>
            <a:ext cx="9144000" cy="655638"/>
          </a:xfrm>
        </p:spPr>
        <p:txBody>
          <a:bodyPr/>
          <a:lstStyle/>
          <a:p>
            <a:r>
              <a:rPr lang="en-US" sz="2800"/>
              <a:t>Key Terms and Concepts</a:t>
            </a:r>
          </a:p>
        </p:txBody>
      </p:sp>
      <p:sp>
        <p:nvSpPr>
          <p:cNvPr id="172039" name="Rectangle 7"/>
          <p:cNvSpPr>
            <a:spLocks noGrp="1" noChangeArrowheads="1"/>
          </p:cNvSpPr>
          <p:nvPr>
            <p:ph type="body" sz="half" idx="1"/>
          </p:nvPr>
        </p:nvSpPr>
        <p:spPr>
          <a:xfrm>
            <a:off x="457200" y="1143000"/>
            <a:ext cx="4038600" cy="5105400"/>
          </a:xfrm>
        </p:spPr>
        <p:txBody>
          <a:bodyPr/>
          <a:lstStyle/>
          <a:p>
            <a:r>
              <a:rPr lang="en-US" sz="2000" dirty="0"/>
              <a:t>advertising model</a:t>
            </a:r>
          </a:p>
          <a:p>
            <a:r>
              <a:rPr lang="en-US" sz="2000" dirty="0"/>
              <a:t>affiliate model</a:t>
            </a:r>
          </a:p>
          <a:p>
            <a:r>
              <a:rPr lang="en-US" sz="2000" dirty="0"/>
              <a:t>blog monitoring</a:t>
            </a:r>
          </a:p>
          <a:p>
            <a:r>
              <a:rPr lang="en-US" sz="2000" dirty="0" smtClean="0"/>
              <a:t>consumer-driven </a:t>
            </a:r>
            <a:r>
              <a:rPr lang="en-US" sz="2000" dirty="0"/>
              <a:t>philosophy</a:t>
            </a:r>
          </a:p>
          <a:p>
            <a:r>
              <a:rPr lang="en-US" sz="2000" dirty="0"/>
              <a:t>consumer pricing</a:t>
            </a:r>
          </a:p>
          <a:p>
            <a:r>
              <a:rPr lang="en-US" sz="2000" dirty="0"/>
              <a:t>demand-oriented pricing</a:t>
            </a:r>
          </a:p>
          <a:p>
            <a:r>
              <a:rPr lang="en-US" sz="2000" dirty="0" err="1"/>
              <a:t>freemium</a:t>
            </a:r>
            <a:r>
              <a:rPr lang="en-US" sz="2000" dirty="0"/>
              <a:t> model</a:t>
            </a:r>
          </a:p>
          <a:p>
            <a:r>
              <a:rPr lang="en-US" sz="2000" dirty="0"/>
              <a:t>guerrilla marketing</a:t>
            </a:r>
            <a:endParaRPr lang="en-US" sz="2000" dirty="0" smtClean="0"/>
          </a:p>
          <a:p>
            <a:r>
              <a:rPr lang="en-US" sz="2000" dirty="0" smtClean="0"/>
              <a:t>individualize</a:t>
            </a:r>
          </a:p>
          <a:p>
            <a:r>
              <a:rPr lang="en-US" sz="2000" dirty="0" smtClean="0"/>
              <a:t>initiate</a:t>
            </a:r>
          </a:p>
          <a:p>
            <a:r>
              <a:rPr lang="en-US" sz="2000" dirty="0" smtClean="0"/>
              <a:t>integrate</a:t>
            </a:r>
          </a:p>
          <a:p>
            <a:r>
              <a:rPr lang="en-US" sz="2000" dirty="0" smtClean="0"/>
              <a:t>involve</a:t>
            </a:r>
            <a:endParaRPr lang="en-US" sz="2000" dirty="0" smtClean="0"/>
          </a:p>
          <a:p>
            <a:r>
              <a:rPr lang="en-US" sz="2000" dirty="0" smtClean="0"/>
              <a:t>loss </a:t>
            </a:r>
            <a:r>
              <a:rPr lang="en-US" sz="2000" dirty="0"/>
              <a:t>leader </a:t>
            </a:r>
            <a:r>
              <a:rPr lang="en-US" sz="2000" dirty="0" smtClean="0"/>
              <a:t>pricing</a:t>
            </a:r>
          </a:p>
          <a:p>
            <a:r>
              <a:rPr lang="en-US" sz="2000" dirty="0" smtClean="0"/>
              <a:t>mobile marketing</a:t>
            </a:r>
          </a:p>
          <a:p>
            <a:endParaRPr lang="en-US" sz="2000" dirty="0" smtClean="0"/>
          </a:p>
        </p:txBody>
      </p:sp>
      <p:sp>
        <p:nvSpPr>
          <p:cNvPr id="172040" name="Rectangle 8"/>
          <p:cNvSpPr>
            <a:spLocks noGrp="1" noChangeArrowheads="1"/>
          </p:cNvSpPr>
          <p:nvPr>
            <p:ph type="body" sz="half" idx="2"/>
          </p:nvPr>
        </p:nvSpPr>
        <p:spPr>
          <a:xfrm>
            <a:off x="4648200" y="1143000"/>
            <a:ext cx="4038600" cy="5105400"/>
          </a:xfrm>
        </p:spPr>
        <p:txBody>
          <a:bodyPr/>
          <a:lstStyle/>
          <a:p>
            <a:r>
              <a:rPr lang="en-US" sz="2000" dirty="0" smtClean="0"/>
              <a:t>market</a:t>
            </a:r>
          </a:p>
          <a:p>
            <a:r>
              <a:rPr lang="en-US" sz="2000" dirty="0" smtClean="0"/>
              <a:t>marketing research</a:t>
            </a:r>
          </a:p>
          <a:p>
            <a:r>
              <a:rPr lang="en-US" sz="2000" dirty="0" smtClean="0"/>
              <a:t>market </a:t>
            </a:r>
            <a:r>
              <a:rPr lang="en-US" sz="2000" dirty="0" smtClean="0"/>
              <a:t>segmentation</a:t>
            </a:r>
            <a:endParaRPr lang="en-US" sz="2000" dirty="0" smtClean="0"/>
          </a:p>
          <a:p>
            <a:r>
              <a:rPr lang="en-US" sz="2000" dirty="0" smtClean="0"/>
              <a:t>penetration</a:t>
            </a:r>
            <a:endParaRPr lang="en-US" sz="2000" dirty="0"/>
          </a:p>
          <a:p>
            <a:r>
              <a:rPr lang="en-US" sz="2000" dirty="0"/>
              <a:t>primary data</a:t>
            </a:r>
          </a:p>
          <a:p>
            <a:r>
              <a:rPr lang="en-US" sz="2000" dirty="0"/>
              <a:t>production-driven </a:t>
            </a:r>
            <a:r>
              <a:rPr lang="en-US" sz="2000" dirty="0" smtClean="0"/>
              <a:t>philosophy</a:t>
            </a:r>
          </a:p>
          <a:p>
            <a:r>
              <a:rPr lang="en-US" sz="2000" dirty="0" smtClean="0"/>
              <a:t>qualitative research</a:t>
            </a:r>
          </a:p>
          <a:p>
            <a:r>
              <a:rPr lang="en-US" sz="2000" dirty="0" smtClean="0"/>
              <a:t>quantitative research</a:t>
            </a:r>
          </a:p>
          <a:p>
            <a:r>
              <a:rPr lang="en-US" sz="2000" dirty="0"/>
              <a:t>sales-driven philosophy</a:t>
            </a:r>
          </a:p>
          <a:p>
            <a:r>
              <a:rPr lang="en-US" sz="2000" dirty="0"/>
              <a:t>secondary data</a:t>
            </a:r>
          </a:p>
          <a:p>
            <a:r>
              <a:rPr lang="en-US" sz="2000" dirty="0" smtClean="0"/>
              <a:t>skimming</a:t>
            </a:r>
          </a:p>
          <a:p>
            <a:r>
              <a:rPr lang="en-US" sz="2000" dirty="0"/>
              <a:t>social media marketing</a:t>
            </a:r>
          </a:p>
          <a:p>
            <a:r>
              <a:rPr lang="en-US" sz="2000" dirty="0"/>
              <a:t>subscription model</a:t>
            </a:r>
          </a:p>
          <a:p>
            <a:r>
              <a:rPr lang="en-US" sz="2000" dirty="0"/>
              <a:t>virtual goods model</a:t>
            </a:r>
          </a:p>
        </p:txBody>
      </p:sp>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988459811"/>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2039">
                                            <p:txEl>
                                              <p:pRg st="0" end="0"/>
                                            </p:txEl>
                                          </p:spTgt>
                                        </p:tgtEl>
                                        <p:attrNameLst>
                                          <p:attrName>style.visibility</p:attrName>
                                        </p:attrNameLst>
                                      </p:cBhvr>
                                      <p:to>
                                        <p:strVal val="visible"/>
                                      </p:to>
                                    </p:set>
                                    <p:animEffect transition="in" filter="wipe(left)">
                                      <p:cBhvr>
                                        <p:cTn id="7" dur="500"/>
                                        <p:tgtEl>
                                          <p:spTgt spid="172039">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72039">
                                            <p:txEl>
                                              <p:pRg st="1" end="1"/>
                                            </p:txEl>
                                          </p:spTgt>
                                        </p:tgtEl>
                                        <p:attrNameLst>
                                          <p:attrName>style.visibility</p:attrName>
                                        </p:attrNameLst>
                                      </p:cBhvr>
                                      <p:to>
                                        <p:strVal val="visible"/>
                                      </p:to>
                                    </p:set>
                                    <p:animEffect transition="in" filter="wipe(left)">
                                      <p:cBhvr>
                                        <p:cTn id="11" dur="500"/>
                                        <p:tgtEl>
                                          <p:spTgt spid="172039">
                                            <p:txEl>
                                              <p:pRg st="1" end="1"/>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72039">
                                            <p:txEl>
                                              <p:pRg st="2" end="2"/>
                                            </p:txEl>
                                          </p:spTgt>
                                        </p:tgtEl>
                                        <p:attrNameLst>
                                          <p:attrName>style.visibility</p:attrName>
                                        </p:attrNameLst>
                                      </p:cBhvr>
                                      <p:to>
                                        <p:strVal val="visible"/>
                                      </p:to>
                                    </p:set>
                                    <p:animEffect transition="in" filter="wipe(left)">
                                      <p:cBhvr>
                                        <p:cTn id="15" dur="500"/>
                                        <p:tgtEl>
                                          <p:spTgt spid="172039">
                                            <p:txEl>
                                              <p:pRg st="2" end="2"/>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72039">
                                            <p:txEl>
                                              <p:pRg st="3" end="3"/>
                                            </p:txEl>
                                          </p:spTgt>
                                        </p:tgtEl>
                                        <p:attrNameLst>
                                          <p:attrName>style.visibility</p:attrName>
                                        </p:attrNameLst>
                                      </p:cBhvr>
                                      <p:to>
                                        <p:strVal val="visible"/>
                                      </p:to>
                                    </p:set>
                                    <p:animEffect transition="in" filter="wipe(left)">
                                      <p:cBhvr>
                                        <p:cTn id="19" dur="500"/>
                                        <p:tgtEl>
                                          <p:spTgt spid="172039">
                                            <p:txEl>
                                              <p:pRg st="3" end="3"/>
                                            </p:txEl>
                                          </p:spTgt>
                                        </p:tgtEl>
                                      </p:cBhvr>
                                    </p:animEffect>
                                  </p:childTnLst>
                                </p:cTn>
                              </p:par>
                            </p:childTnLst>
                          </p:cTn>
                        </p:par>
                        <p:par>
                          <p:cTn id="20" fill="hold" nodeType="afterGroup">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72039">
                                            <p:txEl>
                                              <p:pRg st="4" end="4"/>
                                            </p:txEl>
                                          </p:spTgt>
                                        </p:tgtEl>
                                        <p:attrNameLst>
                                          <p:attrName>style.visibility</p:attrName>
                                        </p:attrNameLst>
                                      </p:cBhvr>
                                      <p:to>
                                        <p:strVal val="visible"/>
                                      </p:to>
                                    </p:set>
                                    <p:animEffect transition="in" filter="wipe(left)">
                                      <p:cBhvr>
                                        <p:cTn id="23" dur="500"/>
                                        <p:tgtEl>
                                          <p:spTgt spid="172039">
                                            <p:txEl>
                                              <p:pRg st="4" end="4"/>
                                            </p:txEl>
                                          </p:spTgt>
                                        </p:tgtEl>
                                      </p:cBhvr>
                                    </p:animEffect>
                                  </p:childTnLst>
                                </p:cTn>
                              </p:par>
                            </p:childTnLst>
                          </p:cTn>
                        </p:par>
                        <p:par>
                          <p:cTn id="24" fill="hold" nodeType="afterGroup">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72039">
                                            <p:txEl>
                                              <p:pRg st="5" end="5"/>
                                            </p:txEl>
                                          </p:spTgt>
                                        </p:tgtEl>
                                        <p:attrNameLst>
                                          <p:attrName>style.visibility</p:attrName>
                                        </p:attrNameLst>
                                      </p:cBhvr>
                                      <p:to>
                                        <p:strVal val="visible"/>
                                      </p:to>
                                    </p:set>
                                    <p:animEffect transition="in" filter="wipe(left)">
                                      <p:cBhvr>
                                        <p:cTn id="27" dur="500"/>
                                        <p:tgtEl>
                                          <p:spTgt spid="172039">
                                            <p:txEl>
                                              <p:pRg st="5" end="5"/>
                                            </p:txEl>
                                          </p:spTgt>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172039">
                                            <p:txEl>
                                              <p:pRg st="6" end="6"/>
                                            </p:txEl>
                                          </p:spTgt>
                                        </p:tgtEl>
                                        <p:attrNameLst>
                                          <p:attrName>style.visibility</p:attrName>
                                        </p:attrNameLst>
                                      </p:cBhvr>
                                      <p:to>
                                        <p:strVal val="visible"/>
                                      </p:to>
                                    </p:set>
                                    <p:animEffect transition="in" filter="wipe(left)">
                                      <p:cBhvr>
                                        <p:cTn id="31" dur="500"/>
                                        <p:tgtEl>
                                          <p:spTgt spid="172039">
                                            <p:txEl>
                                              <p:pRg st="6" end="6"/>
                                            </p:txEl>
                                          </p:spTgt>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72039">
                                            <p:txEl>
                                              <p:pRg st="7" end="7"/>
                                            </p:txEl>
                                          </p:spTgt>
                                        </p:tgtEl>
                                        <p:attrNameLst>
                                          <p:attrName>style.visibility</p:attrName>
                                        </p:attrNameLst>
                                      </p:cBhvr>
                                      <p:to>
                                        <p:strVal val="visible"/>
                                      </p:to>
                                    </p:set>
                                    <p:animEffect transition="in" filter="wipe(left)">
                                      <p:cBhvr>
                                        <p:cTn id="35" dur="500"/>
                                        <p:tgtEl>
                                          <p:spTgt spid="172039">
                                            <p:txEl>
                                              <p:pRg st="7" end="7"/>
                                            </p:txEl>
                                          </p:spTgt>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172039">
                                            <p:txEl>
                                              <p:pRg st="8" end="8"/>
                                            </p:txEl>
                                          </p:spTgt>
                                        </p:tgtEl>
                                        <p:attrNameLst>
                                          <p:attrName>style.visibility</p:attrName>
                                        </p:attrNameLst>
                                      </p:cBhvr>
                                      <p:to>
                                        <p:strVal val="visible"/>
                                      </p:to>
                                    </p:set>
                                    <p:animEffect transition="in" filter="wipe(left)">
                                      <p:cBhvr>
                                        <p:cTn id="39" dur="500"/>
                                        <p:tgtEl>
                                          <p:spTgt spid="172039">
                                            <p:txEl>
                                              <p:pRg st="8" end="8"/>
                                            </p:txEl>
                                          </p:spTgt>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172039">
                                            <p:txEl>
                                              <p:pRg st="9" end="9"/>
                                            </p:txEl>
                                          </p:spTgt>
                                        </p:tgtEl>
                                        <p:attrNameLst>
                                          <p:attrName>style.visibility</p:attrName>
                                        </p:attrNameLst>
                                      </p:cBhvr>
                                      <p:to>
                                        <p:strVal val="visible"/>
                                      </p:to>
                                    </p:set>
                                    <p:animEffect transition="in" filter="wipe(left)">
                                      <p:cBhvr>
                                        <p:cTn id="43" dur="500"/>
                                        <p:tgtEl>
                                          <p:spTgt spid="172039">
                                            <p:txEl>
                                              <p:pRg st="9" end="9"/>
                                            </p:txEl>
                                          </p:spTgt>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172039">
                                            <p:txEl>
                                              <p:pRg st="10" end="10"/>
                                            </p:txEl>
                                          </p:spTgt>
                                        </p:tgtEl>
                                        <p:attrNameLst>
                                          <p:attrName>style.visibility</p:attrName>
                                        </p:attrNameLst>
                                      </p:cBhvr>
                                      <p:to>
                                        <p:strVal val="visible"/>
                                      </p:to>
                                    </p:set>
                                    <p:animEffect transition="in" filter="wipe(left)">
                                      <p:cBhvr>
                                        <p:cTn id="47" dur="500"/>
                                        <p:tgtEl>
                                          <p:spTgt spid="172039">
                                            <p:txEl>
                                              <p:pRg st="10" end="10"/>
                                            </p:txEl>
                                          </p:spTgt>
                                        </p:tgtEl>
                                      </p:cBhvr>
                                    </p:animEffect>
                                  </p:childTnLst>
                                </p:cTn>
                              </p:par>
                            </p:childTnLst>
                          </p:cTn>
                        </p:par>
                        <p:par>
                          <p:cTn id="48" fill="hold">
                            <p:stCondLst>
                              <p:cond delay="5500"/>
                            </p:stCondLst>
                            <p:childTnLst>
                              <p:par>
                                <p:cTn id="49" presetID="22" presetClass="entr" presetSubtype="8" fill="hold" grpId="0" nodeType="afterEffect">
                                  <p:stCondLst>
                                    <p:cond delay="0"/>
                                  </p:stCondLst>
                                  <p:childTnLst>
                                    <p:set>
                                      <p:cBhvr>
                                        <p:cTn id="50" dur="1" fill="hold">
                                          <p:stCondLst>
                                            <p:cond delay="0"/>
                                          </p:stCondLst>
                                        </p:cTn>
                                        <p:tgtEl>
                                          <p:spTgt spid="172039">
                                            <p:txEl>
                                              <p:pRg st="11" end="11"/>
                                            </p:txEl>
                                          </p:spTgt>
                                        </p:tgtEl>
                                        <p:attrNameLst>
                                          <p:attrName>style.visibility</p:attrName>
                                        </p:attrNameLst>
                                      </p:cBhvr>
                                      <p:to>
                                        <p:strVal val="visible"/>
                                      </p:to>
                                    </p:set>
                                    <p:animEffect transition="in" filter="wipe(left)">
                                      <p:cBhvr>
                                        <p:cTn id="51" dur="500"/>
                                        <p:tgtEl>
                                          <p:spTgt spid="172039">
                                            <p:txEl>
                                              <p:pRg st="11" end="11"/>
                                            </p:txEl>
                                          </p:spTgt>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172039">
                                            <p:txEl>
                                              <p:pRg st="12" end="12"/>
                                            </p:txEl>
                                          </p:spTgt>
                                        </p:tgtEl>
                                        <p:attrNameLst>
                                          <p:attrName>style.visibility</p:attrName>
                                        </p:attrNameLst>
                                      </p:cBhvr>
                                      <p:to>
                                        <p:strVal val="visible"/>
                                      </p:to>
                                    </p:set>
                                    <p:animEffect transition="in" filter="wipe(left)">
                                      <p:cBhvr>
                                        <p:cTn id="55" dur="500"/>
                                        <p:tgtEl>
                                          <p:spTgt spid="172039">
                                            <p:txEl>
                                              <p:pRg st="12" end="12"/>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72039">
                                            <p:txEl>
                                              <p:pRg st="13" end="13"/>
                                            </p:txEl>
                                          </p:spTgt>
                                        </p:tgtEl>
                                        <p:attrNameLst>
                                          <p:attrName>style.visibility</p:attrName>
                                        </p:attrNameLst>
                                      </p:cBhvr>
                                      <p:to>
                                        <p:strVal val="visible"/>
                                      </p:to>
                                    </p:set>
                                    <p:animEffect transition="in" filter="wipe(left)">
                                      <p:cBhvr>
                                        <p:cTn id="60" dur="500"/>
                                        <p:tgtEl>
                                          <p:spTgt spid="172039">
                                            <p:txEl>
                                              <p:pRg st="13" end="13"/>
                                            </p:tx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172040">
                                            <p:txEl>
                                              <p:pRg st="0" end="0"/>
                                            </p:txEl>
                                          </p:spTgt>
                                        </p:tgtEl>
                                        <p:attrNameLst>
                                          <p:attrName>style.visibility</p:attrName>
                                        </p:attrNameLst>
                                      </p:cBhvr>
                                      <p:to>
                                        <p:strVal val="visible"/>
                                      </p:to>
                                    </p:set>
                                    <p:animEffect transition="in" filter="wipe(left)">
                                      <p:cBhvr>
                                        <p:cTn id="64" dur="500"/>
                                        <p:tgtEl>
                                          <p:spTgt spid="172040">
                                            <p:txEl>
                                              <p:pRg st="0" end="0"/>
                                            </p:txEl>
                                          </p:spTgt>
                                        </p:tgtEl>
                                      </p:cBhvr>
                                    </p:animEffect>
                                  </p:childTnLst>
                                </p:cTn>
                              </p:par>
                            </p:childTnLst>
                          </p:cTn>
                        </p:par>
                        <p:par>
                          <p:cTn id="65" fill="hold">
                            <p:stCondLst>
                              <p:cond delay="1000"/>
                            </p:stCondLst>
                            <p:childTnLst>
                              <p:par>
                                <p:cTn id="66" presetID="22" presetClass="entr" presetSubtype="8" fill="hold" grpId="0" nodeType="afterEffect">
                                  <p:stCondLst>
                                    <p:cond delay="0"/>
                                  </p:stCondLst>
                                  <p:childTnLst>
                                    <p:set>
                                      <p:cBhvr>
                                        <p:cTn id="67" dur="1" fill="hold">
                                          <p:stCondLst>
                                            <p:cond delay="0"/>
                                          </p:stCondLst>
                                        </p:cTn>
                                        <p:tgtEl>
                                          <p:spTgt spid="172040">
                                            <p:txEl>
                                              <p:pRg st="1" end="1"/>
                                            </p:txEl>
                                          </p:spTgt>
                                        </p:tgtEl>
                                        <p:attrNameLst>
                                          <p:attrName>style.visibility</p:attrName>
                                        </p:attrNameLst>
                                      </p:cBhvr>
                                      <p:to>
                                        <p:strVal val="visible"/>
                                      </p:to>
                                    </p:set>
                                    <p:animEffect transition="in" filter="wipe(left)">
                                      <p:cBhvr>
                                        <p:cTn id="68" dur="500"/>
                                        <p:tgtEl>
                                          <p:spTgt spid="172040">
                                            <p:txEl>
                                              <p:pRg st="1" end="1"/>
                                            </p:txEl>
                                          </p:spTgt>
                                        </p:tgtEl>
                                      </p:cBhvr>
                                    </p:animEffect>
                                  </p:childTnLst>
                                </p:cTn>
                              </p:par>
                            </p:childTnLst>
                          </p:cTn>
                        </p:par>
                        <p:par>
                          <p:cTn id="69" fill="hold">
                            <p:stCondLst>
                              <p:cond delay="1500"/>
                            </p:stCondLst>
                            <p:childTnLst>
                              <p:par>
                                <p:cTn id="70" presetID="22" presetClass="entr" presetSubtype="8" fill="hold" grpId="0" nodeType="afterEffect">
                                  <p:stCondLst>
                                    <p:cond delay="0"/>
                                  </p:stCondLst>
                                  <p:childTnLst>
                                    <p:set>
                                      <p:cBhvr>
                                        <p:cTn id="71" dur="1" fill="hold">
                                          <p:stCondLst>
                                            <p:cond delay="0"/>
                                          </p:stCondLst>
                                        </p:cTn>
                                        <p:tgtEl>
                                          <p:spTgt spid="172040">
                                            <p:txEl>
                                              <p:pRg st="2" end="2"/>
                                            </p:txEl>
                                          </p:spTgt>
                                        </p:tgtEl>
                                        <p:attrNameLst>
                                          <p:attrName>style.visibility</p:attrName>
                                        </p:attrNameLst>
                                      </p:cBhvr>
                                      <p:to>
                                        <p:strVal val="visible"/>
                                      </p:to>
                                    </p:set>
                                    <p:animEffect transition="in" filter="wipe(left)">
                                      <p:cBhvr>
                                        <p:cTn id="72" dur="500"/>
                                        <p:tgtEl>
                                          <p:spTgt spid="172040">
                                            <p:txEl>
                                              <p:pRg st="2" end="2"/>
                                            </p:txEl>
                                          </p:spTgt>
                                        </p:tgtEl>
                                      </p:cBhvr>
                                    </p:animEffect>
                                  </p:childTnLst>
                                </p:cTn>
                              </p:par>
                            </p:childTnLst>
                          </p:cTn>
                        </p:par>
                        <p:par>
                          <p:cTn id="73" fill="hold" nodeType="afterGroup">
                            <p:stCondLst>
                              <p:cond delay="2000"/>
                            </p:stCondLst>
                            <p:childTnLst>
                              <p:par>
                                <p:cTn id="74" presetID="22" presetClass="entr" presetSubtype="8" fill="hold" grpId="0" nodeType="afterEffect">
                                  <p:stCondLst>
                                    <p:cond delay="0"/>
                                  </p:stCondLst>
                                  <p:childTnLst>
                                    <p:set>
                                      <p:cBhvr>
                                        <p:cTn id="75" dur="1" fill="hold">
                                          <p:stCondLst>
                                            <p:cond delay="0"/>
                                          </p:stCondLst>
                                        </p:cTn>
                                        <p:tgtEl>
                                          <p:spTgt spid="172040">
                                            <p:txEl>
                                              <p:pRg st="3" end="3"/>
                                            </p:txEl>
                                          </p:spTgt>
                                        </p:tgtEl>
                                        <p:attrNameLst>
                                          <p:attrName>style.visibility</p:attrName>
                                        </p:attrNameLst>
                                      </p:cBhvr>
                                      <p:to>
                                        <p:strVal val="visible"/>
                                      </p:to>
                                    </p:set>
                                    <p:animEffect transition="in" filter="wipe(left)">
                                      <p:cBhvr>
                                        <p:cTn id="76" dur="500"/>
                                        <p:tgtEl>
                                          <p:spTgt spid="172040">
                                            <p:txEl>
                                              <p:pRg st="3" end="3"/>
                                            </p:txEl>
                                          </p:spTgt>
                                        </p:tgtEl>
                                      </p:cBhvr>
                                    </p:animEffect>
                                  </p:childTnLst>
                                </p:cTn>
                              </p:par>
                            </p:childTnLst>
                          </p:cTn>
                        </p:par>
                        <p:par>
                          <p:cTn id="77" fill="hold" nodeType="afterGroup">
                            <p:stCondLst>
                              <p:cond delay="2500"/>
                            </p:stCondLst>
                            <p:childTnLst>
                              <p:par>
                                <p:cTn id="78" presetID="22" presetClass="entr" presetSubtype="8" fill="hold" grpId="0" nodeType="afterEffect">
                                  <p:stCondLst>
                                    <p:cond delay="0"/>
                                  </p:stCondLst>
                                  <p:childTnLst>
                                    <p:set>
                                      <p:cBhvr>
                                        <p:cTn id="79" dur="1" fill="hold">
                                          <p:stCondLst>
                                            <p:cond delay="0"/>
                                          </p:stCondLst>
                                        </p:cTn>
                                        <p:tgtEl>
                                          <p:spTgt spid="172040">
                                            <p:txEl>
                                              <p:pRg st="4" end="4"/>
                                            </p:txEl>
                                          </p:spTgt>
                                        </p:tgtEl>
                                        <p:attrNameLst>
                                          <p:attrName>style.visibility</p:attrName>
                                        </p:attrNameLst>
                                      </p:cBhvr>
                                      <p:to>
                                        <p:strVal val="visible"/>
                                      </p:to>
                                    </p:set>
                                    <p:animEffect transition="in" filter="wipe(left)">
                                      <p:cBhvr>
                                        <p:cTn id="80" dur="500"/>
                                        <p:tgtEl>
                                          <p:spTgt spid="172040">
                                            <p:txEl>
                                              <p:pRg st="4" end="4"/>
                                            </p:txEl>
                                          </p:spTgt>
                                        </p:tgtEl>
                                      </p:cBhvr>
                                    </p:animEffect>
                                  </p:childTnLst>
                                </p:cTn>
                              </p:par>
                            </p:childTnLst>
                          </p:cTn>
                        </p:par>
                        <p:par>
                          <p:cTn id="81" fill="hold" nodeType="afterGroup">
                            <p:stCondLst>
                              <p:cond delay="3000"/>
                            </p:stCondLst>
                            <p:childTnLst>
                              <p:par>
                                <p:cTn id="82" presetID="22" presetClass="entr" presetSubtype="8" fill="hold" grpId="0" nodeType="afterEffect">
                                  <p:stCondLst>
                                    <p:cond delay="0"/>
                                  </p:stCondLst>
                                  <p:childTnLst>
                                    <p:set>
                                      <p:cBhvr>
                                        <p:cTn id="83" dur="1" fill="hold">
                                          <p:stCondLst>
                                            <p:cond delay="0"/>
                                          </p:stCondLst>
                                        </p:cTn>
                                        <p:tgtEl>
                                          <p:spTgt spid="172040">
                                            <p:txEl>
                                              <p:pRg st="5" end="5"/>
                                            </p:txEl>
                                          </p:spTgt>
                                        </p:tgtEl>
                                        <p:attrNameLst>
                                          <p:attrName>style.visibility</p:attrName>
                                        </p:attrNameLst>
                                      </p:cBhvr>
                                      <p:to>
                                        <p:strVal val="visible"/>
                                      </p:to>
                                    </p:set>
                                    <p:animEffect transition="in" filter="wipe(left)">
                                      <p:cBhvr>
                                        <p:cTn id="84" dur="500"/>
                                        <p:tgtEl>
                                          <p:spTgt spid="172040">
                                            <p:txEl>
                                              <p:pRg st="5" end="5"/>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172040">
                                            <p:txEl>
                                              <p:pRg st="6" end="6"/>
                                            </p:txEl>
                                          </p:spTgt>
                                        </p:tgtEl>
                                        <p:attrNameLst>
                                          <p:attrName>style.visibility</p:attrName>
                                        </p:attrNameLst>
                                      </p:cBhvr>
                                      <p:to>
                                        <p:strVal val="visible"/>
                                      </p:to>
                                    </p:set>
                                    <p:animEffect transition="in" filter="wipe(left)">
                                      <p:cBhvr>
                                        <p:cTn id="89" dur="500"/>
                                        <p:tgtEl>
                                          <p:spTgt spid="172040">
                                            <p:txEl>
                                              <p:pRg st="6" end="6"/>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172040">
                                            <p:txEl>
                                              <p:pRg st="7" end="7"/>
                                            </p:txEl>
                                          </p:spTgt>
                                        </p:tgtEl>
                                        <p:attrNameLst>
                                          <p:attrName>style.visibility</p:attrName>
                                        </p:attrNameLst>
                                      </p:cBhvr>
                                      <p:to>
                                        <p:strVal val="visible"/>
                                      </p:to>
                                    </p:set>
                                    <p:animEffect transition="in" filter="wipe(left)">
                                      <p:cBhvr>
                                        <p:cTn id="94" dur="500"/>
                                        <p:tgtEl>
                                          <p:spTgt spid="172040">
                                            <p:txEl>
                                              <p:pRg st="7" end="7"/>
                                            </p:txEl>
                                          </p:spTgt>
                                        </p:tgtEl>
                                      </p:cBhvr>
                                    </p:animEffect>
                                  </p:childTnLst>
                                </p:cTn>
                              </p:par>
                            </p:childTnLst>
                          </p:cTn>
                        </p:par>
                        <p:par>
                          <p:cTn id="95" fill="hold" nodeType="afterGroup">
                            <p:stCondLst>
                              <p:cond delay="500"/>
                            </p:stCondLst>
                            <p:childTnLst>
                              <p:par>
                                <p:cTn id="96" presetID="22" presetClass="entr" presetSubtype="8" fill="hold" grpId="0" nodeType="afterEffect">
                                  <p:stCondLst>
                                    <p:cond delay="0"/>
                                  </p:stCondLst>
                                  <p:childTnLst>
                                    <p:set>
                                      <p:cBhvr>
                                        <p:cTn id="97" dur="1" fill="hold">
                                          <p:stCondLst>
                                            <p:cond delay="0"/>
                                          </p:stCondLst>
                                        </p:cTn>
                                        <p:tgtEl>
                                          <p:spTgt spid="172040">
                                            <p:txEl>
                                              <p:pRg st="8" end="8"/>
                                            </p:txEl>
                                          </p:spTgt>
                                        </p:tgtEl>
                                        <p:attrNameLst>
                                          <p:attrName>style.visibility</p:attrName>
                                        </p:attrNameLst>
                                      </p:cBhvr>
                                      <p:to>
                                        <p:strVal val="visible"/>
                                      </p:to>
                                    </p:set>
                                    <p:animEffect transition="in" filter="wipe(left)">
                                      <p:cBhvr>
                                        <p:cTn id="98" dur="500"/>
                                        <p:tgtEl>
                                          <p:spTgt spid="172040">
                                            <p:txEl>
                                              <p:pRg st="8" end="8"/>
                                            </p:txEl>
                                          </p:spTgt>
                                        </p:tgtEl>
                                      </p:cBhvr>
                                    </p:animEffect>
                                  </p:childTnLst>
                                </p:cTn>
                              </p:par>
                            </p:childTnLst>
                          </p:cTn>
                        </p:par>
                        <p:par>
                          <p:cTn id="99" fill="hold" nodeType="afterGroup">
                            <p:stCondLst>
                              <p:cond delay="1000"/>
                            </p:stCondLst>
                            <p:childTnLst>
                              <p:par>
                                <p:cTn id="100" presetID="22" presetClass="entr" presetSubtype="8" fill="hold" grpId="0" nodeType="afterEffect">
                                  <p:stCondLst>
                                    <p:cond delay="0"/>
                                  </p:stCondLst>
                                  <p:childTnLst>
                                    <p:set>
                                      <p:cBhvr>
                                        <p:cTn id="101" dur="1" fill="hold">
                                          <p:stCondLst>
                                            <p:cond delay="0"/>
                                          </p:stCondLst>
                                        </p:cTn>
                                        <p:tgtEl>
                                          <p:spTgt spid="172040">
                                            <p:txEl>
                                              <p:pRg st="9" end="9"/>
                                            </p:txEl>
                                          </p:spTgt>
                                        </p:tgtEl>
                                        <p:attrNameLst>
                                          <p:attrName>style.visibility</p:attrName>
                                        </p:attrNameLst>
                                      </p:cBhvr>
                                      <p:to>
                                        <p:strVal val="visible"/>
                                      </p:to>
                                    </p:set>
                                    <p:animEffect transition="in" filter="wipe(left)">
                                      <p:cBhvr>
                                        <p:cTn id="102" dur="500"/>
                                        <p:tgtEl>
                                          <p:spTgt spid="172040">
                                            <p:txEl>
                                              <p:pRg st="9" end="9"/>
                                            </p:txEl>
                                          </p:spTgt>
                                        </p:tgtEl>
                                      </p:cBhvr>
                                    </p:animEffect>
                                  </p:childTnLst>
                                </p:cTn>
                              </p:par>
                            </p:childTnLst>
                          </p:cTn>
                        </p:par>
                        <p:par>
                          <p:cTn id="103" fill="hold" nodeType="afterGroup">
                            <p:stCondLst>
                              <p:cond delay="1500"/>
                            </p:stCondLst>
                            <p:childTnLst>
                              <p:par>
                                <p:cTn id="104" presetID="22" presetClass="entr" presetSubtype="8" fill="hold" grpId="0" nodeType="afterEffect">
                                  <p:stCondLst>
                                    <p:cond delay="0"/>
                                  </p:stCondLst>
                                  <p:childTnLst>
                                    <p:set>
                                      <p:cBhvr>
                                        <p:cTn id="105" dur="1" fill="hold">
                                          <p:stCondLst>
                                            <p:cond delay="0"/>
                                          </p:stCondLst>
                                        </p:cTn>
                                        <p:tgtEl>
                                          <p:spTgt spid="172040">
                                            <p:txEl>
                                              <p:pRg st="10" end="10"/>
                                            </p:txEl>
                                          </p:spTgt>
                                        </p:tgtEl>
                                        <p:attrNameLst>
                                          <p:attrName>style.visibility</p:attrName>
                                        </p:attrNameLst>
                                      </p:cBhvr>
                                      <p:to>
                                        <p:strVal val="visible"/>
                                      </p:to>
                                    </p:set>
                                    <p:animEffect transition="in" filter="wipe(left)">
                                      <p:cBhvr>
                                        <p:cTn id="106" dur="500"/>
                                        <p:tgtEl>
                                          <p:spTgt spid="172040">
                                            <p:txEl>
                                              <p:pRg st="10" end="10"/>
                                            </p:txEl>
                                          </p:spTgt>
                                        </p:tgtEl>
                                      </p:cBhvr>
                                    </p:animEffect>
                                  </p:childTnLst>
                                </p:cTn>
                              </p:par>
                            </p:childTnLst>
                          </p:cTn>
                        </p:par>
                        <p:par>
                          <p:cTn id="107" fill="hold">
                            <p:stCondLst>
                              <p:cond delay="2000"/>
                            </p:stCondLst>
                            <p:childTnLst>
                              <p:par>
                                <p:cTn id="108" presetID="22" presetClass="entr" presetSubtype="8" fill="hold" grpId="0" nodeType="afterEffect">
                                  <p:stCondLst>
                                    <p:cond delay="0"/>
                                  </p:stCondLst>
                                  <p:childTnLst>
                                    <p:set>
                                      <p:cBhvr>
                                        <p:cTn id="109" dur="1" fill="hold">
                                          <p:stCondLst>
                                            <p:cond delay="0"/>
                                          </p:stCondLst>
                                        </p:cTn>
                                        <p:tgtEl>
                                          <p:spTgt spid="172040">
                                            <p:txEl>
                                              <p:pRg st="11" end="11"/>
                                            </p:txEl>
                                          </p:spTgt>
                                        </p:tgtEl>
                                        <p:attrNameLst>
                                          <p:attrName>style.visibility</p:attrName>
                                        </p:attrNameLst>
                                      </p:cBhvr>
                                      <p:to>
                                        <p:strVal val="visible"/>
                                      </p:to>
                                    </p:set>
                                    <p:animEffect transition="in" filter="wipe(left)">
                                      <p:cBhvr>
                                        <p:cTn id="110" dur="500"/>
                                        <p:tgtEl>
                                          <p:spTgt spid="172040">
                                            <p:txEl>
                                              <p:pRg st="11" end="11"/>
                                            </p:txEl>
                                          </p:spTgt>
                                        </p:tgtEl>
                                      </p:cBhvr>
                                    </p:animEffect>
                                  </p:childTnLst>
                                </p:cTn>
                              </p:par>
                            </p:childTnLst>
                          </p:cTn>
                        </p:par>
                        <p:par>
                          <p:cTn id="111" fill="hold">
                            <p:stCondLst>
                              <p:cond delay="2500"/>
                            </p:stCondLst>
                            <p:childTnLst>
                              <p:par>
                                <p:cTn id="112" presetID="22" presetClass="entr" presetSubtype="8" fill="hold" grpId="0" nodeType="afterEffect">
                                  <p:stCondLst>
                                    <p:cond delay="0"/>
                                  </p:stCondLst>
                                  <p:childTnLst>
                                    <p:set>
                                      <p:cBhvr>
                                        <p:cTn id="113" dur="1" fill="hold">
                                          <p:stCondLst>
                                            <p:cond delay="0"/>
                                          </p:stCondLst>
                                        </p:cTn>
                                        <p:tgtEl>
                                          <p:spTgt spid="172040">
                                            <p:txEl>
                                              <p:pRg st="12" end="12"/>
                                            </p:txEl>
                                          </p:spTgt>
                                        </p:tgtEl>
                                        <p:attrNameLst>
                                          <p:attrName>style.visibility</p:attrName>
                                        </p:attrNameLst>
                                      </p:cBhvr>
                                      <p:to>
                                        <p:strVal val="visible"/>
                                      </p:to>
                                    </p:set>
                                    <p:animEffect transition="in" filter="wipe(left)">
                                      <p:cBhvr>
                                        <p:cTn id="114" dur="500"/>
                                        <p:tgtEl>
                                          <p:spTgt spid="172040">
                                            <p:txEl>
                                              <p:pRg st="12" end="12"/>
                                            </p:txEl>
                                          </p:spTgt>
                                        </p:tgtEl>
                                      </p:cBhvr>
                                    </p:animEffect>
                                  </p:childTnLst>
                                </p:cTn>
                              </p:par>
                            </p:childTnLst>
                          </p:cTn>
                        </p:par>
                        <p:par>
                          <p:cTn id="115" fill="hold">
                            <p:stCondLst>
                              <p:cond delay="3000"/>
                            </p:stCondLst>
                            <p:childTnLst>
                              <p:par>
                                <p:cTn id="116" presetID="22" presetClass="entr" presetSubtype="8" fill="hold" grpId="0" nodeType="afterEffect">
                                  <p:stCondLst>
                                    <p:cond delay="0"/>
                                  </p:stCondLst>
                                  <p:childTnLst>
                                    <p:set>
                                      <p:cBhvr>
                                        <p:cTn id="117" dur="1" fill="hold">
                                          <p:stCondLst>
                                            <p:cond delay="0"/>
                                          </p:stCondLst>
                                        </p:cTn>
                                        <p:tgtEl>
                                          <p:spTgt spid="172040">
                                            <p:txEl>
                                              <p:pRg st="13" end="13"/>
                                            </p:txEl>
                                          </p:spTgt>
                                        </p:tgtEl>
                                        <p:attrNameLst>
                                          <p:attrName>style.visibility</p:attrName>
                                        </p:attrNameLst>
                                      </p:cBhvr>
                                      <p:to>
                                        <p:strVal val="visible"/>
                                      </p:to>
                                    </p:set>
                                    <p:animEffect transition="in" filter="wipe(left)">
                                      <p:cBhvr>
                                        <p:cTn id="118" dur="500"/>
                                        <p:tgtEl>
                                          <p:spTgt spid="172040">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9" grpId="0" build="p"/>
      <p:bldP spid="172040" grpId="0" build="p"/>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algn="ctr"/>
            <a:r>
              <a:rPr lang="en-US" dirty="0"/>
              <a:t>The New Marketing Concept for Entrepreneurs</a:t>
            </a:r>
          </a:p>
        </p:txBody>
      </p:sp>
      <p:sp>
        <p:nvSpPr>
          <p:cNvPr id="3" name="Content Placeholder 2"/>
          <p:cNvSpPr>
            <a:spLocks noGrp="1"/>
          </p:cNvSpPr>
          <p:nvPr>
            <p:ph idx="1"/>
          </p:nvPr>
        </p:nvSpPr>
        <p:spPr/>
        <p:txBody>
          <a:bodyPr/>
          <a:lstStyle/>
          <a:p>
            <a:r>
              <a:rPr lang="en-US" dirty="0" smtClean="0"/>
              <a:t>Shift </a:t>
            </a:r>
            <a:r>
              <a:rPr lang="en-US" dirty="0"/>
              <a:t>from the 4Ps to the 4Cs:</a:t>
            </a:r>
          </a:p>
          <a:p>
            <a:pPr lvl="1"/>
            <a:r>
              <a:rPr lang="en-US" dirty="0"/>
              <a:t>From Product……..to </a:t>
            </a:r>
            <a:r>
              <a:rPr lang="en-US" i="1" dirty="0" err="1"/>
              <a:t>Cocreated</a:t>
            </a:r>
            <a:endParaRPr lang="en-US" i="1" dirty="0"/>
          </a:p>
          <a:p>
            <a:pPr lvl="1"/>
            <a:r>
              <a:rPr lang="en-US" dirty="0"/>
              <a:t>From Promotion…</a:t>
            </a:r>
            <a:r>
              <a:rPr lang="en-US" dirty="0" smtClean="0"/>
              <a:t>..to </a:t>
            </a:r>
            <a:r>
              <a:rPr lang="en-US" i="1" dirty="0"/>
              <a:t>Communities</a:t>
            </a:r>
          </a:p>
          <a:p>
            <a:pPr lvl="1"/>
            <a:r>
              <a:rPr lang="en-US" dirty="0"/>
              <a:t>From Price……</a:t>
            </a:r>
            <a:r>
              <a:rPr lang="en-US" dirty="0" smtClean="0"/>
              <a:t>……to </a:t>
            </a:r>
            <a:r>
              <a:rPr lang="en-US" i="1" dirty="0"/>
              <a:t>Customizable</a:t>
            </a:r>
          </a:p>
          <a:p>
            <a:pPr lvl="1"/>
            <a:r>
              <a:rPr lang="en-US" dirty="0"/>
              <a:t>From Place……</a:t>
            </a:r>
            <a:r>
              <a:rPr lang="en-US" dirty="0" smtClean="0"/>
              <a:t>……to </a:t>
            </a:r>
            <a:r>
              <a:rPr lang="en-US" i="1" dirty="0" smtClean="0"/>
              <a:t>Choice</a:t>
            </a:r>
          </a:p>
          <a:p>
            <a:r>
              <a:rPr lang="en-US" dirty="0" smtClean="0"/>
              <a:t>The Era of Generation C (as in Content)</a:t>
            </a:r>
          </a:p>
          <a:p>
            <a:pPr lvl="1"/>
            <a:r>
              <a:rPr lang="en-US" dirty="0" smtClean="0"/>
              <a:t>Connected</a:t>
            </a:r>
            <a:r>
              <a:rPr lang="en-US" dirty="0"/>
              <a:t>, creative, collaborative, and contextual</a:t>
            </a:r>
            <a:r>
              <a:rPr lang="en-US" dirty="0" smtClean="0"/>
              <a:t>.</a:t>
            </a:r>
          </a:p>
          <a:p>
            <a:pPr lvl="1"/>
            <a:r>
              <a:rPr lang="en-US" dirty="0" smtClean="0"/>
              <a:t>The customer is central to all </a:t>
            </a:r>
            <a:r>
              <a:rPr lang="en-US" dirty="0"/>
              <a:t>effective marketing </a:t>
            </a:r>
            <a:r>
              <a:rPr lang="en-US" dirty="0" smtClean="0"/>
              <a:t>activity.</a:t>
            </a:r>
            <a:endParaRPr lang="en-US" dirty="0"/>
          </a:p>
          <a:p>
            <a:pPr lvl="1"/>
            <a:endParaRPr lang="en-US" dirty="0"/>
          </a:p>
        </p:txBody>
      </p:sp>
      <p:sp>
        <p:nvSpPr>
          <p:cNvPr id="5" name="Slide Number Placeholder 4"/>
          <p:cNvSpPr>
            <a:spLocks noGrp="1"/>
          </p:cNvSpPr>
          <p:nvPr>
            <p:ph type="sldNum" sz="quarter" idx="11"/>
          </p:nvPr>
        </p:nvSpPr>
        <p:spPr/>
        <p:txBody>
          <a:bodyPr/>
          <a:lstStyle/>
          <a:p>
            <a:r>
              <a:rPr lang="en-US" smtClean="0"/>
              <a:t>10–</a:t>
            </a:r>
            <a:fld id="{9DAC87E6-52C6-494E-A0BF-81BB0645A7B2}" type="slidenum">
              <a:rPr lang="en-US" smtClean="0"/>
              <a:pPr/>
              <a:t>4</a:t>
            </a:fld>
            <a:endParaRPr lang="en-US"/>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92242740"/>
      </p:ext>
    </p:extLst>
  </p:cSld>
  <p:clrMapOvr>
    <a:masterClrMapping/>
  </p:clrMapOvr>
  <p:transition spd="slow">
    <p:cut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 name="Slide Number Placeholder 3"/>
          <p:cNvSpPr>
            <a:spLocks noGrp="1"/>
          </p:cNvSpPr>
          <p:nvPr>
            <p:ph type="sldNum" sz="quarter" idx="11"/>
          </p:nvPr>
        </p:nvSpPr>
        <p:spPr/>
        <p:txBody>
          <a:bodyPr/>
          <a:lstStyle/>
          <a:p>
            <a:r>
              <a:rPr lang="en-US"/>
              <a:t>10–</a:t>
            </a:r>
            <a:fld id="{67865449-EC75-4B69-99B2-2303D956F55C}" type="slidenum">
              <a:rPr lang="en-US"/>
              <a:pPr/>
              <a:t>5</a:t>
            </a:fld>
            <a:endParaRPr lang="en-US"/>
          </a:p>
        </p:txBody>
      </p:sp>
      <p:sp>
        <p:nvSpPr>
          <p:cNvPr id="1198082" name="Rectangle 2" descr="Slideheader01"/>
          <p:cNvSpPr>
            <a:spLocks noGrp="1" noChangeArrowheads="1"/>
          </p:cNvSpPr>
          <p:nvPr>
            <p:ph type="title"/>
          </p:nvPr>
        </p:nvSpPr>
        <p:spPr/>
        <p:txBody>
          <a:bodyPr/>
          <a:lstStyle/>
          <a:p>
            <a:pPr marL="0" algn="ctr"/>
            <a:r>
              <a:rPr lang="en-US" dirty="0"/>
              <a:t>The </a:t>
            </a:r>
            <a:r>
              <a:rPr lang="en-US" dirty="0" smtClean="0"/>
              <a:t>New Marketing </a:t>
            </a:r>
            <a:r>
              <a:rPr lang="en-US" dirty="0"/>
              <a:t>Concept for Entrepreneurs</a:t>
            </a:r>
          </a:p>
        </p:txBody>
      </p:sp>
      <p:grpSp>
        <p:nvGrpSpPr>
          <p:cNvPr id="22" name="Group 21"/>
          <p:cNvGrpSpPr/>
          <p:nvPr/>
        </p:nvGrpSpPr>
        <p:grpSpPr bwMode="auto">
          <a:xfrm>
            <a:off x="457200" y="1782536"/>
            <a:ext cx="8212592" cy="3566683"/>
            <a:chOff x="821256" y="1782536"/>
            <a:chExt cx="7484480" cy="3566683"/>
          </a:xfrm>
        </p:grpSpPr>
        <p:sp>
          <p:nvSpPr>
            <p:cNvPr id="23" name="Oval 22"/>
            <p:cNvSpPr/>
            <p:nvPr/>
          </p:nvSpPr>
          <p:spPr bwMode="auto">
            <a:xfrm>
              <a:off x="1920270" y="2099667"/>
              <a:ext cx="5212022" cy="3017486"/>
            </a:xfrm>
            <a:prstGeom prst="ellipse">
              <a:avLst/>
            </a:prstGeom>
            <a:noFill/>
            <a:ln w="38100" cap="flat" cmpd="sng" algn="ctr">
              <a:solidFill>
                <a:srgbClr val="0099CC"/>
              </a:solidFill>
              <a:prstDash val="solid"/>
              <a:round/>
              <a:headEnd type="none" w="med" len="med"/>
              <a:tailEnd type="none" w="med" len="med"/>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non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smtClean="0">
                <a:ln>
                  <a:noFill/>
                </a:ln>
                <a:solidFill>
                  <a:sysClr val="windowText" lastClr="000000"/>
                </a:solidFill>
                <a:effectLst/>
                <a:uLnTx/>
                <a:uFillTx/>
                <a:latin typeface="Arial" pitchFamily="34" charset="0"/>
                <a:cs typeface="Arial" pitchFamily="34" charset="0"/>
              </a:endParaRPr>
            </a:p>
          </p:txBody>
        </p:sp>
        <p:sp>
          <p:nvSpPr>
            <p:cNvPr id="24" name="TextBox 23"/>
            <p:cNvSpPr txBox="1"/>
            <p:nvPr/>
          </p:nvSpPr>
          <p:spPr bwMode="auto">
            <a:xfrm>
              <a:off x="3124200" y="1782536"/>
              <a:ext cx="2804122" cy="823232"/>
            </a:xfrm>
            <a:prstGeom prst="roundRect">
              <a:avLst/>
            </a:prstGeom>
            <a:blipFill dpi="0" rotWithShape="1">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a:blipFill>
            <a:effectLst>
              <a:outerShdw blurRad="76200" dist="76200" dir="2700000" algn="tl" rotWithShape="0">
                <a:prstClr val="black">
                  <a:alpha val="40000"/>
                </a:prstClr>
              </a:outerShdw>
            </a:effectLst>
          </p:spPr>
          <p:txBody>
            <a:bodyPr anchor="ctr" anchorCtr="1"/>
            <a:lstStyle/>
            <a:p>
              <a:pPr marL="0" marR="0" lvl="0" indent="0" algn="ctr" defTabSz="914400" eaLnBrk="1" fontAlgn="auto" latinLnBrk="0" hangingPunct="1">
                <a:lnSpc>
                  <a:spcPct val="100000"/>
                </a:lnSpc>
                <a:spcBef>
                  <a:spcPts val="600"/>
                </a:spcBef>
                <a:spcAft>
                  <a:spcPts val="0"/>
                </a:spcAft>
                <a:buClrTx/>
                <a:buSzTx/>
                <a:buFontTx/>
                <a:buNone/>
                <a:tabLst/>
                <a:defRPr/>
              </a:pPr>
              <a:r>
                <a:rPr lang="en-US" sz="1800" b="1" kern="0" dirty="0" smtClean="0">
                  <a:solidFill>
                    <a:sysClr val="window" lastClr="FFFFFF"/>
                  </a:solidFill>
                  <a:effectLst>
                    <a:outerShdw blurRad="38100" dist="38100" dir="2700000" algn="tl">
                      <a:srgbClr val="000000">
                        <a:alpha val="43137"/>
                      </a:srgbClr>
                    </a:outerShdw>
                  </a:effectLst>
                  <a:cs typeface="Arial" pitchFamily="34" charset="0"/>
                </a:rPr>
                <a:t>Knowledge of </a:t>
              </a:r>
              <a:br>
                <a:rPr lang="en-US" sz="1800" b="1" kern="0" dirty="0" smtClean="0">
                  <a:solidFill>
                    <a:sysClr val="window" lastClr="FFFFFF"/>
                  </a:solidFill>
                  <a:effectLst>
                    <a:outerShdw blurRad="38100" dist="38100" dir="2700000" algn="tl">
                      <a:srgbClr val="000000">
                        <a:alpha val="43137"/>
                      </a:srgbClr>
                    </a:outerShdw>
                  </a:effectLst>
                  <a:cs typeface="Arial" pitchFamily="34" charset="0"/>
                </a:rPr>
              </a:br>
              <a:r>
                <a:rPr lang="en-US" sz="1800" b="1" kern="0" dirty="0" smtClean="0">
                  <a:solidFill>
                    <a:sysClr val="window" lastClr="FFFFFF"/>
                  </a:solidFill>
                  <a:effectLst>
                    <a:outerShdw blurRad="38100" dist="38100" dir="2700000" algn="tl">
                      <a:srgbClr val="000000">
                        <a:alpha val="43137"/>
                      </a:srgbClr>
                    </a:outerShdw>
                  </a:effectLst>
                  <a:cs typeface="Arial" pitchFamily="34" charset="0"/>
                </a:rPr>
                <a:t>the market and what it consists of</a:t>
              </a:r>
              <a:endParaRPr kumimoji="0" lang="en-US" sz="1800" b="1" i="0" u="none" strike="noStrike" kern="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Arial" pitchFamily="34" charset="0"/>
                <a:cs typeface="Arial" pitchFamily="34" charset="0"/>
              </a:endParaRPr>
            </a:p>
          </p:txBody>
        </p:sp>
        <p:sp>
          <p:nvSpPr>
            <p:cNvPr id="25" name="TextBox 24"/>
            <p:cNvSpPr txBox="1"/>
            <p:nvPr/>
          </p:nvSpPr>
          <p:spPr bwMode="auto">
            <a:xfrm>
              <a:off x="821256" y="2964868"/>
              <a:ext cx="2804122" cy="823232"/>
            </a:xfrm>
            <a:prstGeom prst="roundRect">
              <a:avLst/>
            </a:prstGeom>
            <a:solidFill>
              <a:srgbClr val="0099CC"/>
            </a:solidFill>
            <a:effectLst>
              <a:outerShdw blurRad="76200" dist="76200" dir="2700000" algn="tl" rotWithShape="0">
                <a:prstClr val="black">
                  <a:alpha val="40000"/>
                </a:prstClr>
              </a:outerShdw>
            </a:effectLst>
          </p:spPr>
          <p:txBody>
            <a:bodyPr anchor="ctr" anchorCtr="1"/>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US" sz="1800" b="1" i="0" u="none" strike="noStrike" kern="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Arial" pitchFamily="34" charset="0"/>
                  <a:cs typeface="Arial" pitchFamily="34" charset="0"/>
                </a:rPr>
                <a:t>Understanding of</a:t>
              </a:r>
              <a:r>
                <a:rPr kumimoji="0" lang="en-US" sz="1800" b="1" i="0" u="none" strike="noStrike" kern="0" cap="none" spc="0" normalizeH="0" noProof="0" dirty="0" smtClean="0">
                  <a:ln>
                    <a:noFill/>
                  </a:ln>
                  <a:solidFill>
                    <a:sysClr val="window" lastClr="FFFFFF"/>
                  </a:solidFill>
                  <a:effectLst>
                    <a:outerShdw blurRad="38100" dist="38100" dir="2700000" algn="tl">
                      <a:srgbClr val="000000">
                        <a:alpha val="43137"/>
                      </a:srgbClr>
                    </a:outerShdw>
                  </a:effectLst>
                  <a:uLnTx/>
                  <a:uFillTx/>
                  <a:latin typeface="Arial" pitchFamily="34" charset="0"/>
                  <a:cs typeface="Arial" pitchFamily="34" charset="0"/>
                </a:rPr>
                <a:t> </a:t>
              </a:r>
              <a:r>
                <a:rPr kumimoji="0" lang="en-US" sz="1800" b="1" i="0" u="none" strike="noStrike" kern="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Arial" pitchFamily="34" charset="0"/>
                  <a:cs typeface="Arial" pitchFamily="34" charset="0"/>
                </a:rPr>
                <a:t>marketing research</a:t>
              </a:r>
              <a:endParaRPr kumimoji="0" lang="en-US" sz="1800" b="1" i="0" u="none" strike="noStrike" kern="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Arial" pitchFamily="34" charset="0"/>
                <a:cs typeface="Arial" pitchFamily="34" charset="0"/>
              </a:endParaRPr>
            </a:p>
          </p:txBody>
        </p:sp>
        <p:sp>
          <p:nvSpPr>
            <p:cNvPr id="26" name="TextBox 25"/>
            <p:cNvSpPr txBox="1"/>
            <p:nvPr/>
          </p:nvSpPr>
          <p:spPr bwMode="auto">
            <a:xfrm>
              <a:off x="5501614" y="2965149"/>
              <a:ext cx="2804122" cy="823232"/>
            </a:xfrm>
            <a:prstGeom prst="roundRect">
              <a:avLst/>
            </a:prstGeom>
            <a:blipFill dpi="0" rotWithShape="1">
              <a:blip r:embed="rId4">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a:blipFill>
            <a:effectLst>
              <a:outerShdw blurRad="76200" dist="76200" dir="2700000" algn="tl" rotWithShape="0">
                <a:prstClr val="black">
                  <a:alpha val="40000"/>
                </a:prstClr>
              </a:outerShdw>
            </a:effectLst>
          </p:spPr>
          <p:txBody>
            <a:bodyPr anchor="ctr" anchorCtr="1"/>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US" sz="1800" b="1" i="0" u="none" strike="noStrike" kern="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Arial" pitchFamily="34" charset="0"/>
                  <a:cs typeface="Arial" pitchFamily="34" charset="0"/>
                </a:rPr>
                <a:t>Development of </a:t>
              </a:r>
              <a:br>
                <a:rPr kumimoji="0" lang="en-US" sz="1800" b="1" i="0" u="none" strike="noStrike" kern="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Arial" pitchFamily="34" charset="0"/>
                  <a:cs typeface="Arial" pitchFamily="34" charset="0"/>
                </a:rPr>
              </a:br>
              <a:r>
                <a:rPr kumimoji="0" lang="en-US" sz="1800" b="1" i="0" u="none" strike="noStrike" kern="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Arial" pitchFamily="34" charset="0"/>
                  <a:cs typeface="Arial" pitchFamily="34" charset="0"/>
                </a:rPr>
                <a:t>a marketing plan</a:t>
              </a:r>
              <a:endParaRPr kumimoji="0" lang="en-US" sz="1800" b="1" i="0" u="none" strike="noStrike" kern="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Arial" pitchFamily="34" charset="0"/>
                <a:cs typeface="Arial" pitchFamily="34" charset="0"/>
              </a:endParaRPr>
            </a:p>
          </p:txBody>
        </p:sp>
        <p:sp>
          <p:nvSpPr>
            <p:cNvPr id="27" name="TextBox 26"/>
            <p:cNvSpPr txBox="1"/>
            <p:nvPr/>
          </p:nvSpPr>
          <p:spPr bwMode="auto">
            <a:xfrm>
              <a:off x="1168478" y="4525987"/>
              <a:ext cx="3058085" cy="823232"/>
            </a:xfrm>
            <a:prstGeom prst="roundRect">
              <a:avLst/>
            </a:prstGeom>
            <a:blipFill dpi="0" rotWithShape="1">
              <a:blip r:embed="rId5">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a:blipFill>
            <a:effectLst>
              <a:outerShdw blurRad="76200" dist="76200" dir="2700000" algn="tl" rotWithShape="0">
                <a:prstClr val="black">
                  <a:alpha val="40000"/>
                </a:prstClr>
              </a:outerShdw>
            </a:effectLst>
          </p:spPr>
          <p:txBody>
            <a:bodyPr lIns="0" rIns="0" anchor="ctr" anchorCtr="1"/>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US" sz="1800" b="1" i="0" u="none" strike="noStrike" kern="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Arial" pitchFamily="34" charset="0"/>
                  <a:cs typeface="Arial" pitchFamily="34" charset="0"/>
                </a:rPr>
                <a:t>Understanding and application</a:t>
              </a:r>
              <a:r>
                <a:rPr kumimoji="0" lang="en-US" sz="1800" b="1" i="0" u="none" strike="noStrike" kern="0" cap="none" spc="0" normalizeH="0" noProof="0" dirty="0" smtClean="0">
                  <a:ln>
                    <a:noFill/>
                  </a:ln>
                  <a:solidFill>
                    <a:sysClr val="window" lastClr="FFFFFF"/>
                  </a:solidFill>
                  <a:effectLst>
                    <a:outerShdw blurRad="38100" dist="38100" dir="2700000" algn="tl">
                      <a:srgbClr val="000000">
                        <a:alpha val="43137"/>
                      </a:srgbClr>
                    </a:outerShdw>
                  </a:effectLst>
                  <a:uLnTx/>
                  <a:uFillTx/>
                  <a:latin typeface="Arial" pitchFamily="34" charset="0"/>
                  <a:cs typeface="Arial" pitchFamily="34" charset="0"/>
                </a:rPr>
                <a:t> of social media</a:t>
              </a:r>
              <a:endParaRPr kumimoji="0" lang="en-US" sz="1800" b="1" i="0" u="none" strike="noStrike" kern="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Arial" pitchFamily="34" charset="0"/>
                <a:cs typeface="Arial" pitchFamily="34" charset="0"/>
              </a:endParaRPr>
            </a:p>
          </p:txBody>
        </p:sp>
        <p:sp>
          <p:nvSpPr>
            <p:cNvPr id="28" name="TextBox 27"/>
            <p:cNvSpPr txBox="1"/>
            <p:nvPr/>
          </p:nvSpPr>
          <p:spPr bwMode="auto">
            <a:xfrm>
              <a:off x="4849024" y="4525987"/>
              <a:ext cx="3012113" cy="823232"/>
            </a:xfrm>
            <a:prstGeom prst="roundRect">
              <a:avLst/>
            </a:prstGeom>
            <a:blipFill dpi="0" rotWithShape="1">
              <a:blip r:embed="rId6">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a:blipFill>
            <a:effectLst>
              <a:outerShdw blurRad="76200" dist="76200" dir="2700000" algn="tl" rotWithShape="0">
                <a:prstClr val="black">
                  <a:alpha val="40000"/>
                </a:prstClr>
              </a:outerShdw>
            </a:effectLst>
          </p:spPr>
          <p:txBody>
            <a:bodyPr anchor="ctr" anchorCtr="1"/>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en-US" sz="1800" b="1" i="0" u="none" strike="noStrike" kern="0" cap="none" spc="0" normalizeH="0" baseline="0" noProof="0" dirty="0" smtClean="0">
                  <a:ln>
                    <a:noFill/>
                  </a:ln>
                  <a:solidFill>
                    <a:sysClr val="window" lastClr="FFFFFF"/>
                  </a:solidFill>
                  <a:effectLst>
                    <a:outerShdw blurRad="38100" dist="38100" dir="2700000" algn="tl">
                      <a:srgbClr val="000000">
                        <a:alpha val="43137"/>
                      </a:srgbClr>
                    </a:outerShdw>
                  </a:effectLst>
                  <a:uLnTx/>
                  <a:uFillTx/>
                  <a:latin typeface="Arial" pitchFamily="34" charset="0"/>
                  <a:cs typeface="Arial" pitchFamily="34" charset="0"/>
                </a:rPr>
                <a:t>Proper</a:t>
              </a:r>
              <a:r>
                <a:rPr kumimoji="0" lang="en-US" sz="1800" b="1" i="0" u="none" strike="noStrike" kern="0" cap="none" spc="0" normalizeH="0" noProof="0" dirty="0" smtClean="0">
                  <a:ln>
                    <a:noFill/>
                  </a:ln>
                  <a:solidFill>
                    <a:sysClr val="window" lastClr="FFFFFF"/>
                  </a:solidFill>
                  <a:effectLst>
                    <a:outerShdw blurRad="38100" dist="38100" dir="2700000" algn="tl">
                      <a:srgbClr val="000000">
                        <a:alpha val="43137"/>
                      </a:srgbClr>
                    </a:outerShdw>
                  </a:effectLst>
                  <a:uLnTx/>
                  <a:uFillTx/>
                  <a:latin typeface="Arial" pitchFamily="34" charset="0"/>
                  <a:cs typeface="Arial" pitchFamily="34" charset="0"/>
                </a:rPr>
                <a:t> approach to </a:t>
              </a:r>
              <a:br>
                <a:rPr kumimoji="0" lang="en-US" sz="1800" b="1" i="0" u="none" strike="noStrike" kern="0" cap="none" spc="0" normalizeH="0" noProof="0" dirty="0" smtClean="0">
                  <a:ln>
                    <a:noFill/>
                  </a:ln>
                  <a:solidFill>
                    <a:sysClr val="window" lastClr="FFFFFF"/>
                  </a:solidFill>
                  <a:effectLst>
                    <a:outerShdw blurRad="38100" dist="38100" dir="2700000" algn="tl">
                      <a:srgbClr val="000000">
                        <a:alpha val="43137"/>
                      </a:srgbClr>
                    </a:outerShdw>
                  </a:effectLst>
                  <a:uLnTx/>
                  <a:uFillTx/>
                  <a:latin typeface="Arial" pitchFamily="34" charset="0"/>
                  <a:cs typeface="Arial" pitchFamily="34" charset="0"/>
                </a:rPr>
              </a:br>
              <a:r>
                <a:rPr lang="en-US" sz="1800" b="1" kern="0" dirty="0" smtClean="0">
                  <a:solidFill>
                    <a:sysClr val="window" lastClr="FFFFFF"/>
                  </a:solidFill>
                  <a:effectLst>
                    <a:outerShdw blurRad="38100" dist="38100" dir="2700000" algn="tl">
                      <a:srgbClr val="000000">
                        <a:alpha val="43137"/>
                      </a:srgbClr>
                    </a:outerShdw>
                  </a:effectLst>
                  <a:cs typeface="Arial" pitchFamily="34" charset="0"/>
                </a:rPr>
                <a:t>a pricing strategy</a:t>
              </a:r>
              <a:endParaRPr kumimoji="0" lang="en-US" sz="1800" b="1" i="0" u="none" strike="noStrike" kern="0" cap="none" spc="0" normalizeH="0" baseline="0" noProof="0" dirty="0">
                <a:ln>
                  <a:noFill/>
                </a:ln>
                <a:solidFill>
                  <a:sysClr val="window" lastClr="FFFFFF"/>
                </a:solidFill>
                <a:effectLst>
                  <a:outerShdw blurRad="38100" dist="38100" dir="2700000" algn="tl">
                    <a:srgbClr val="000000">
                      <a:alpha val="43137"/>
                    </a:srgbClr>
                  </a:outerShdw>
                </a:effectLst>
                <a:uLnTx/>
                <a:uFillTx/>
                <a:latin typeface="Arial" pitchFamily="34" charset="0"/>
                <a:cs typeface="Arial" pitchFamily="34" charset="0"/>
              </a:endParaRPr>
            </a:p>
          </p:txBody>
        </p:sp>
      </p:grpSp>
      <p:sp>
        <p:nvSpPr>
          <p:cNvPr id="12"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60189287"/>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edge">
                                      <p:cBhvr>
                                        <p:cTn id="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3"/>
          <p:cNvSpPr>
            <a:spLocks noGrp="1"/>
          </p:cNvSpPr>
          <p:nvPr>
            <p:ph type="sldNum" sz="quarter" idx="11"/>
          </p:nvPr>
        </p:nvSpPr>
        <p:spPr/>
        <p:txBody>
          <a:bodyPr/>
          <a:lstStyle/>
          <a:p>
            <a:r>
              <a:rPr lang="en-US"/>
              <a:t>10–</a:t>
            </a:r>
            <a:fld id="{7A8D2119-9DD7-4010-BA19-FD18DD4AA475}" type="slidenum">
              <a:rPr lang="en-US"/>
              <a:pPr/>
              <a:t>6</a:t>
            </a:fld>
            <a:endParaRPr lang="en-US"/>
          </a:p>
        </p:txBody>
      </p:sp>
      <p:sp>
        <p:nvSpPr>
          <p:cNvPr id="272386" name="Rectangle 2"/>
          <p:cNvSpPr>
            <a:spLocks noGrp="1" noChangeArrowheads="1"/>
          </p:cNvSpPr>
          <p:nvPr>
            <p:ph type="title"/>
          </p:nvPr>
        </p:nvSpPr>
        <p:spPr>
          <a:xfrm>
            <a:off x="295275" y="540156"/>
            <a:ext cx="8534400" cy="457200"/>
          </a:xfrm>
          <a:blipFill dpi="0" rotWithShape="1">
            <a:blip r:embed="rId3">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a:blipFill>
          <a:ln/>
        </p:spPr>
        <p:txBody>
          <a:bodyPr lIns="0" tIns="0" rIns="0" bIns="0">
            <a:noAutofit/>
          </a:bodyPr>
          <a:lstStyle/>
          <a:p>
            <a:pPr marL="1654175" indent="-1484313">
              <a:tabLst>
                <a:tab pos="1147763" algn="ctr"/>
              </a:tabLst>
            </a:pPr>
            <a:r>
              <a:rPr lang="en-US" sz="2000" i="1" baseline="54000" dirty="0">
                <a:solidFill>
                  <a:schemeClr val="bg1"/>
                </a:solidFill>
                <a:effectLst/>
                <a:latin typeface="Book Antiqua" pitchFamily="18" charset="0"/>
              </a:rPr>
              <a:t>Table</a:t>
            </a:r>
            <a:r>
              <a:rPr lang="en-US" sz="2400" i="1" baseline="50000" dirty="0">
                <a:solidFill>
                  <a:schemeClr val="bg1"/>
                </a:solidFill>
                <a:effectLst/>
                <a:latin typeface="Book Antiqua" pitchFamily="18" charset="0"/>
              </a:rPr>
              <a:t>	</a:t>
            </a:r>
            <a:r>
              <a:rPr lang="en-US" sz="1600" dirty="0">
                <a:solidFill>
                  <a:schemeClr val="bg1"/>
                </a:solidFill>
                <a:effectLst/>
                <a:cs typeface="Tahoma" pitchFamily="34" charset="0"/>
              </a:rPr>
              <a:t>10.1</a:t>
            </a:r>
            <a:r>
              <a:rPr lang="en-US" sz="1800" dirty="0">
                <a:solidFill>
                  <a:schemeClr val="bg1"/>
                </a:solidFill>
                <a:effectLst/>
                <a:cs typeface="Tahoma" pitchFamily="34" charset="0"/>
              </a:rPr>
              <a:t>	</a:t>
            </a:r>
            <a:r>
              <a:rPr lang="en-US" sz="1800" dirty="0">
                <a:solidFill>
                  <a:srgbClr val="0099CC"/>
                </a:solidFill>
                <a:effectLst/>
                <a:cs typeface="Tahoma" pitchFamily="34" charset="0"/>
              </a:rPr>
              <a:t>Common Elements in the Marketing Skills of Great Entrepreneurs </a:t>
            </a:r>
          </a:p>
        </p:txBody>
      </p:sp>
      <p:sp>
        <p:nvSpPr>
          <p:cNvPr id="272387" name="Rectangle 3"/>
          <p:cNvSpPr>
            <a:spLocks noChangeArrowheads="1"/>
          </p:cNvSpPr>
          <p:nvPr/>
        </p:nvSpPr>
        <p:spPr bwMode="auto">
          <a:xfrm>
            <a:off x="533400" y="1127125"/>
            <a:ext cx="8077200" cy="4339649"/>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spAutoFit/>
          </a:bodyPr>
          <a:lstStyle/>
          <a:p>
            <a:pPr marL="342900" indent="-342900">
              <a:spcBef>
                <a:spcPct val="50000"/>
              </a:spcBef>
              <a:buFontTx/>
              <a:buAutoNum type="arabicPeriod"/>
            </a:pPr>
            <a:r>
              <a:rPr lang="en-US" sz="1200" dirty="0"/>
              <a:t>They possess unique environmental insight, which they use to spot opportunities that others overlook or view as problems.</a:t>
            </a:r>
          </a:p>
          <a:p>
            <a:pPr marL="342900" indent="-342900">
              <a:spcBef>
                <a:spcPct val="50000"/>
              </a:spcBef>
              <a:buFontTx/>
              <a:buAutoNum type="arabicPeriod"/>
            </a:pPr>
            <a:r>
              <a:rPr lang="en-US" sz="1200" dirty="0"/>
              <a:t>They develop new marketing strategies that draw on their unique insights. They view the status quo and conventional wisdom as something to be challenged.</a:t>
            </a:r>
          </a:p>
          <a:p>
            <a:pPr marL="342900" indent="-342900">
              <a:spcBef>
                <a:spcPct val="50000"/>
              </a:spcBef>
              <a:buFontTx/>
              <a:buAutoNum type="arabicPeriod"/>
            </a:pPr>
            <a:r>
              <a:rPr lang="en-US" sz="1200" dirty="0"/>
              <a:t>They take risks that others, lacking their vision, consider foolish.</a:t>
            </a:r>
          </a:p>
          <a:p>
            <a:pPr marL="342900" indent="-342900">
              <a:spcBef>
                <a:spcPct val="50000"/>
              </a:spcBef>
              <a:buFontTx/>
              <a:buAutoNum type="arabicPeriod"/>
            </a:pPr>
            <a:r>
              <a:rPr lang="en-US" sz="1200" dirty="0"/>
              <a:t>They live in fear of being preempted in the market.</a:t>
            </a:r>
          </a:p>
          <a:p>
            <a:pPr marL="342900" indent="-342900">
              <a:spcBef>
                <a:spcPct val="50000"/>
              </a:spcBef>
              <a:buFontTx/>
              <a:buAutoNum type="arabicPeriod"/>
            </a:pPr>
            <a:r>
              <a:rPr lang="en-US" sz="1200" dirty="0"/>
              <a:t>They are fiercely competitive.</a:t>
            </a:r>
          </a:p>
          <a:p>
            <a:pPr marL="342900" indent="-342900">
              <a:spcBef>
                <a:spcPct val="50000"/>
              </a:spcBef>
              <a:buFontTx/>
              <a:buAutoNum type="arabicPeriod"/>
            </a:pPr>
            <a:r>
              <a:rPr lang="en-US" sz="1200" dirty="0"/>
              <a:t>They think through the implications of any proposed strategy, screening it against their knowledge of how the marketplace functions. They identify and solve problems that others do not even recognize.</a:t>
            </a:r>
          </a:p>
          <a:p>
            <a:pPr marL="342900" indent="-342900">
              <a:spcBef>
                <a:spcPct val="50000"/>
              </a:spcBef>
              <a:buFontTx/>
              <a:buAutoNum type="arabicPeriod"/>
            </a:pPr>
            <a:r>
              <a:rPr lang="en-US" sz="1200" dirty="0"/>
              <a:t>They are meticulous about details and are always in search of new competitive advantages in quality and cost reduction, however small.</a:t>
            </a:r>
          </a:p>
          <a:p>
            <a:pPr marL="342900" indent="-342900">
              <a:spcBef>
                <a:spcPct val="50000"/>
              </a:spcBef>
              <a:buFontTx/>
              <a:buAutoNum type="arabicPeriod"/>
            </a:pPr>
            <a:r>
              <a:rPr lang="en-US" sz="1200" dirty="0"/>
              <a:t>They lead from the front, executing their management strategies enthusiastically and autocratically. They maintain close information control when they delegate.</a:t>
            </a:r>
          </a:p>
          <a:p>
            <a:pPr marL="342900" indent="-342900">
              <a:spcBef>
                <a:spcPct val="50000"/>
              </a:spcBef>
              <a:buFontTx/>
              <a:buAutoNum type="arabicPeriod"/>
            </a:pPr>
            <a:r>
              <a:rPr lang="en-US" sz="1200" dirty="0"/>
              <a:t>They drive themselves and their subordinates.</a:t>
            </a:r>
          </a:p>
          <a:p>
            <a:pPr marL="342900" indent="-342900">
              <a:spcBef>
                <a:spcPct val="50000"/>
              </a:spcBef>
              <a:buFontTx/>
              <a:buAutoNum type="arabicPeriod"/>
            </a:pPr>
            <a:r>
              <a:rPr lang="en-US" sz="1200" dirty="0"/>
              <a:t>They are prepared to adapt their strategies quickly and to keep adapting them until they work. They persevere long after others have given up.</a:t>
            </a:r>
          </a:p>
          <a:p>
            <a:pPr marL="342900" indent="-342900">
              <a:spcBef>
                <a:spcPct val="50000"/>
              </a:spcBef>
              <a:buFontTx/>
              <a:buAutoNum type="arabicPeriod"/>
            </a:pPr>
            <a:r>
              <a:rPr lang="en-US" sz="1200" dirty="0"/>
              <a:t>They have clear visions of what they want to achieve next. They can see further down the road than the average manager can see.</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
        <p:nvSpPr>
          <p:cNvPr id="7" name="Rectangle 6"/>
          <p:cNvSpPr/>
          <p:nvPr/>
        </p:nvSpPr>
        <p:spPr>
          <a:xfrm>
            <a:off x="381000" y="5867400"/>
            <a:ext cx="8305800" cy="338554"/>
          </a:xfrm>
          <a:prstGeom prst="rect">
            <a:avLst/>
          </a:prstGeom>
        </p:spPr>
        <p:txBody>
          <a:bodyPr wrap="square">
            <a:spAutoFit/>
          </a:bodyPr>
          <a:lstStyle/>
          <a:p>
            <a:r>
              <a:rPr lang="en-US" sz="800" b="1" i="1" dirty="0">
                <a:solidFill>
                  <a:srgbClr val="0099CC"/>
                </a:solidFill>
              </a:rPr>
              <a:t>Source</a:t>
            </a:r>
            <a:r>
              <a:rPr lang="en-US" sz="800" b="1" dirty="0">
                <a:solidFill>
                  <a:srgbClr val="0099CC"/>
                </a:solidFill>
              </a:rPr>
              <a:t>:</a:t>
            </a:r>
            <a:r>
              <a:rPr lang="en-US" sz="800" i="1" dirty="0" smtClean="0">
                <a:solidFill>
                  <a:srgbClr val="0099CC"/>
                </a:solidFill>
              </a:rPr>
              <a:t> </a:t>
            </a:r>
            <a:r>
              <a:rPr lang="en-US" sz="800" dirty="0" smtClean="0">
                <a:solidFill>
                  <a:srgbClr val="0070C0"/>
                </a:solidFill>
              </a:rPr>
              <a:t>Peter R. Dickson, </a:t>
            </a:r>
            <a:r>
              <a:rPr lang="en-US" sz="800" i="1" dirty="0" smtClean="0">
                <a:solidFill>
                  <a:srgbClr val="0070C0"/>
                </a:solidFill>
              </a:rPr>
              <a:t>Marketing Management</a:t>
            </a:r>
            <a:r>
              <a:rPr lang="en-US" sz="800" dirty="0" smtClean="0">
                <a:solidFill>
                  <a:srgbClr val="0070C0"/>
                </a:solidFill>
              </a:rPr>
              <a:t>, 1st ed. © 1994 </a:t>
            </a:r>
            <a:r>
              <a:rPr lang="en-US" sz="800" dirty="0" err="1" smtClean="0">
                <a:solidFill>
                  <a:srgbClr val="0070C0"/>
                </a:solidFill>
              </a:rPr>
              <a:t>Cengage</a:t>
            </a:r>
            <a:r>
              <a:rPr lang="en-US" sz="800" dirty="0" smtClean="0">
                <a:solidFill>
                  <a:srgbClr val="0070C0"/>
                </a:solidFill>
              </a:rPr>
              <a:t> Learning; see also Barry J. </a:t>
            </a:r>
            <a:r>
              <a:rPr lang="en-US" sz="800" dirty="0" err="1" smtClean="0">
                <a:solidFill>
                  <a:srgbClr val="0070C0"/>
                </a:solidFill>
              </a:rPr>
              <a:t>Babin</a:t>
            </a:r>
            <a:r>
              <a:rPr lang="en-US" sz="800" dirty="0" smtClean="0">
                <a:solidFill>
                  <a:srgbClr val="0070C0"/>
                </a:solidFill>
              </a:rPr>
              <a:t> and William G. </a:t>
            </a:r>
            <a:r>
              <a:rPr lang="en-US" sz="800" dirty="0" err="1" smtClean="0">
                <a:solidFill>
                  <a:srgbClr val="0070C0"/>
                </a:solidFill>
              </a:rPr>
              <a:t>Zikmund</a:t>
            </a:r>
            <a:r>
              <a:rPr lang="en-US" sz="800" dirty="0" smtClean="0">
                <a:solidFill>
                  <a:srgbClr val="0070C0"/>
                </a:solidFill>
              </a:rPr>
              <a:t>, </a:t>
            </a:r>
            <a:r>
              <a:rPr lang="en-US" sz="800" i="1" dirty="0" smtClean="0">
                <a:solidFill>
                  <a:srgbClr val="0070C0"/>
                </a:solidFill>
              </a:rPr>
              <a:t>Essentials of Marketing Research</a:t>
            </a:r>
            <a:r>
              <a:rPr lang="en-US" sz="800" dirty="0" smtClean="0">
                <a:solidFill>
                  <a:srgbClr val="0070C0"/>
                </a:solidFill>
              </a:rPr>
              <a:t>, </a:t>
            </a:r>
            <a:br>
              <a:rPr lang="en-US" sz="800" dirty="0" smtClean="0">
                <a:solidFill>
                  <a:srgbClr val="0070C0"/>
                </a:solidFill>
              </a:rPr>
            </a:br>
            <a:r>
              <a:rPr lang="en-US" sz="800" dirty="0" smtClean="0">
                <a:solidFill>
                  <a:srgbClr val="0070C0"/>
                </a:solidFill>
              </a:rPr>
              <a:t>6th Edition (Mason, OH: </a:t>
            </a:r>
            <a:r>
              <a:rPr lang="en-US" sz="800" dirty="0" err="1" smtClean="0">
                <a:solidFill>
                  <a:srgbClr val="0070C0"/>
                </a:solidFill>
              </a:rPr>
              <a:t>Cengage</a:t>
            </a:r>
            <a:r>
              <a:rPr lang="en-US" sz="800" dirty="0" smtClean="0">
                <a:solidFill>
                  <a:srgbClr val="0070C0"/>
                </a:solidFill>
              </a:rPr>
              <a:t>/South-Western, 2016).</a:t>
            </a:r>
            <a:endParaRPr lang="en-US" sz="800" dirty="0">
              <a:solidFill>
                <a:srgbClr val="0070C0"/>
              </a:solidFill>
            </a:endParaRP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88245313"/>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72387"/>
                                        </p:tgtEl>
                                        <p:attrNameLst>
                                          <p:attrName>style.visibility</p:attrName>
                                        </p:attrNameLst>
                                      </p:cBhvr>
                                      <p:to>
                                        <p:strVal val="visible"/>
                                      </p:to>
                                    </p:set>
                                    <p:animEffect transition="in" filter="wipe(up)">
                                      <p:cBhvr>
                                        <p:cTn id="7" dur="1250"/>
                                        <p:tgtEl>
                                          <p:spTgt spid="272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87" grpId="0"/>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a:t>10–</a:t>
            </a:r>
            <a:fld id="{567486D6-BC27-4323-A4DB-91E34B106BA2}" type="slidenum">
              <a:rPr lang="en-US"/>
              <a:pPr/>
              <a:t>7</a:t>
            </a:fld>
            <a:endParaRPr lang="en-US"/>
          </a:p>
        </p:txBody>
      </p:sp>
      <p:sp>
        <p:nvSpPr>
          <p:cNvPr id="1153026" name="Rectangle 2" descr="Slideheader01"/>
          <p:cNvSpPr>
            <a:spLocks noGrp="1" noChangeArrowheads="1"/>
          </p:cNvSpPr>
          <p:nvPr>
            <p:ph type="title"/>
          </p:nvPr>
        </p:nvSpPr>
        <p:spPr/>
        <p:txBody>
          <a:bodyPr/>
          <a:lstStyle/>
          <a:p>
            <a:r>
              <a:rPr lang="en-US"/>
              <a:t>Marketing Terms</a:t>
            </a:r>
          </a:p>
        </p:txBody>
      </p:sp>
      <p:sp>
        <p:nvSpPr>
          <p:cNvPr id="1153027" name="Rectangle 3"/>
          <p:cNvSpPr>
            <a:spLocks noGrp="1" noChangeArrowheads="1"/>
          </p:cNvSpPr>
          <p:nvPr>
            <p:ph type="body" idx="1"/>
          </p:nvPr>
        </p:nvSpPr>
        <p:spPr>
          <a:xfrm>
            <a:off x="457200" y="1219200"/>
            <a:ext cx="7620000" cy="5181600"/>
          </a:xfrm>
        </p:spPr>
        <p:txBody>
          <a:bodyPr/>
          <a:lstStyle/>
          <a:p>
            <a:pPr>
              <a:spcBef>
                <a:spcPts val="1200"/>
              </a:spcBef>
            </a:pPr>
            <a:r>
              <a:rPr lang="en-US" dirty="0"/>
              <a:t>Market</a:t>
            </a:r>
          </a:p>
          <a:p>
            <a:pPr lvl="1">
              <a:spcBef>
                <a:spcPts val="1200"/>
              </a:spcBef>
            </a:pPr>
            <a:r>
              <a:rPr lang="en-US" dirty="0"/>
              <a:t>A group of consumers (potential customers) who have purchasing power and unsatisfied needs.</a:t>
            </a:r>
          </a:p>
          <a:p>
            <a:pPr lvl="1">
              <a:spcBef>
                <a:spcPts val="1200"/>
              </a:spcBef>
            </a:pPr>
            <a:r>
              <a:rPr lang="en-US" dirty="0"/>
              <a:t>A new venture will survive only if a market exists for its product or service.</a:t>
            </a:r>
          </a:p>
          <a:p>
            <a:pPr>
              <a:spcBef>
                <a:spcPts val="1200"/>
              </a:spcBef>
            </a:pPr>
            <a:r>
              <a:rPr lang="en-US" dirty="0"/>
              <a:t>Marketing Research</a:t>
            </a:r>
          </a:p>
          <a:p>
            <a:pPr lvl="1">
              <a:spcBef>
                <a:spcPts val="1200"/>
              </a:spcBef>
            </a:pPr>
            <a:r>
              <a:rPr lang="en-US" dirty="0"/>
              <a:t>The gathering of information about a particular market, followed by analysis of that information.</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41821700"/>
      </p:ext>
    </p:extLst>
  </p:cSld>
  <p:clrMapOvr>
    <a:masterClrMapping/>
  </p:clrMapOvr>
  <p:transition spd="slow">
    <p:cut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Slide Number Placeholder 4"/>
          <p:cNvSpPr>
            <a:spLocks noGrp="1"/>
          </p:cNvSpPr>
          <p:nvPr>
            <p:ph type="sldNum" sz="quarter" idx="11"/>
          </p:nvPr>
        </p:nvSpPr>
        <p:spPr/>
        <p:txBody>
          <a:bodyPr/>
          <a:lstStyle/>
          <a:p>
            <a:r>
              <a:rPr lang="en-US"/>
              <a:t>10–</a:t>
            </a:r>
            <a:fld id="{CD56A018-5D71-44FF-B665-0E56A044F79F}" type="slidenum">
              <a:rPr lang="en-US"/>
              <a:pPr/>
              <a:t>8</a:t>
            </a:fld>
            <a:endParaRPr lang="en-US"/>
          </a:p>
        </p:txBody>
      </p:sp>
      <p:sp>
        <p:nvSpPr>
          <p:cNvPr id="1202178" name="Rectangle 2" descr="Slideheader01"/>
          <p:cNvSpPr>
            <a:spLocks noGrp="1" noChangeArrowheads="1"/>
          </p:cNvSpPr>
          <p:nvPr>
            <p:ph type="title"/>
          </p:nvPr>
        </p:nvSpPr>
        <p:spPr/>
        <p:txBody>
          <a:bodyPr/>
          <a:lstStyle/>
          <a:p>
            <a:r>
              <a:rPr lang="en-US"/>
              <a:t>Defining the Research Purpose and Objectives</a:t>
            </a:r>
          </a:p>
        </p:txBody>
      </p:sp>
      <p:sp>
        <p:nvSpPr>
          <p:cNvPr id="1202179" name="Rectangle 3"/>
          <p:cNvSpPr>
            <a:spLocks noGrp="1" noChangeArrowheads="1"/>
          </p:cNvSpPr>
          <p:nvPr>
            <p:ph type="body" idx="1"/>
          </p:nvPr>
        </p:nvSpPr>
        <p:spPr>
          <a:xfrm>
            <a:off x="457200" y="1219200"/>
            <a:ext cx="6629400" cy="5181600"/>
          </a:xfrm>
        </p:spPr>
        <p:txBody>
          <a:bodyPr/>
          <a:lstStyle/>
          <a:p>
            <a:pPr>
              <a:spcBef>
                <a:spcPct val="30000"/>
              </a:spcBef>
            </a:pPr>
            <a:r>
              <a:rPr lang="en-US" sz="2400" dirty="0"/>
              <a:t>Where do potential customers go to purchase the good or service in question?</a:t>
            </a:r>
          </a:p>
          <a:p>
            <a:pPr>
              <a:spcBef>
                <a:spcPct val="30000"/>
              </a:spcBef>
            </a:pPr>
            <a:r>
              <a:rPr lang="en-US" sz="2400" dirty="0"/>
              <a:t>Why do they choose to go there?</a:t>
            </a:r>
          </a:p>
          <a:p>
            <a:pPr>
              <a:spcBef>
                <a:spcPct val="30000"/>
              </a:spcBef>
            </a:pPr>
            <a:r>
              <a:rPr lang="en-US" sz="2400" dirty="0"/>
              <a:t>What is the size of the market? </a:t>
            </a:r>
            <a:r>
              <a:rPr lang="en-US" sz="2400" dirty="0" smtClean="0"/>
              <a:t/>
            </a:r>
            <a:br>
              <a:rPr lang="en-US" sz="2400" dirty="0" smtClean="0"/>
            </a:br>
            <a:r>
              <a:rPr lang="en-US" sz="2400" dirty="0" smtClean="0"/>
              <a:t>How </a:t>
            </a:r>
            <a:r>
              <a:rPr lang="en-US" sz="2400" dirty="0"/>
              <a:t>much of it can the business capture?</a:t>
            </a:r>
          </a:p>
          <a:p>
            <a:pPr>
              <a:spcBef>
                <a:spcPct val="30000"/>
              </a:spcBef>
            </a:pPr>
            <a:r>
              <a:rPr lang="en-US" sz="2400" dirty="0"/>
              <a:t>How does the business compare with competitors?</a:t>
            </a:r>
          </a:p>
          <a:p>
            <a:pPr>
              <a:spcBef>
                <a:spcPct val="30000"/>
              </a:spcBef>
            </a:pPr>
            <a:r>
              <a:rPr lang="en-US" sz="2400" dirty="0"/>
              <a:t>What impact does the business’s promotion have on customers?</a:t>
            </a:r>
          </a:p>
          <a:p>
            <a:pPr>
              <a:spcBef>
                <a:spcPct val="30000"/>
              </a:spcBef>
            </a:pPr>
            <a:r>
              <a:rPr lang="en-US" sz="2400" dirty="0"/>
              <a:t>What types of products or services are desired by potential customers?</a:t>
            </a:r>
          </a:p>
        </p:txBody>
      </p:sp>
      <p:pic>
        <p:nvPicPr>
          <p:cNvPr id="1202180" name="Picture 4" descr="PE01511_"/>
          <p:cNvPicPr>
            <a:picLocks noChangeAspect="1" noChangeArrowheads="1"/>
          </p:cNvPicPr>
          <p:nvPr/>
        </p:nvPicPr>
        <p:blipFill>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6553200" y="2627313"/>
            <a:ext cx="2025650" cy="3468687"/>
          </a:xfrm>
          <a:prstGeom prst="rect">
            <a:avLst/>
          </a:prstGeom>
          <a:noFill/>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rgbClr val="FFFFFF"/>
                </a:solidFill>
              </a14:hiddenFill>
            </a:ext>
          </a:extLst>
        </p:spPr>
      </p:pic>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75347051"/>
      </p:ext>
    </p:extLst>
  </p:cSld>
  <p:clrMapOvr>
    <a:masterClrMapping/>
  </p:clrMapOvr>
  <p:transition spd="slow">
    <p:cut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a:t>10–</a:t>
            </a:r>
            <a:fld id="{A14F2024-C0C3-4EC0-A718-38D244F4D2AA}" type="slidenum">
              <a:rPr lang="en-US"/>
              <a:pPr/>
              <a:t>9</a:t>
            </a:fld>
            <a:endParaRPr lang="en-US"/>
          </a:p>
        </p:txBody>
      </p:sp>
      <p:sp>
        <p:nvSpPr>
          <p:cNvPr id="1155076" name="Rectangle 4" descr="Slideheader01"/>
          <p:cNvSpPr>
            <a:spLocks noGrp="1" noChangeArrowheads="1"/>
          </p:cNvSpPr>
          <p:nvPr>
            <p:ph type="title"/>
          </p:nvPr>
        </p:nvSpPr>
        <p:spPr/>
        <p:txBody>
          <a:bodyPr/>
          <a:lstStyle/>
          <a:p>
            <a:r>
              <a:rPr lang="en-US"/>
              <a:t>Gathering Information</a:t>
            </a:r>
          </a:p>
        </p:txBody>
      </p:sp>
      <p:sp>
        <p:nvSpPr>
          <p:cNvPr id="1155077" name="Rectangle 5"/>
          <p:cNvSpPr>
            <a:spLocks noGrp="1" noChangeArrowheads="1"/>
          </p:cNvSpPr>
          <p:nvPr>
            <p:ph type="body" idx="1"/>
          </p:nvPr>
        </p:nvSpPr>
        <p:spPr/>
        <p:txBody>
          <a:bodyPr/>
          <a:lstStyle/>
          <a:p>
            <a:r>
              <a:rPr lang="en-US" dirty="0"/>
              <a:t>Secondary Data</a:t>
            </a:r>
          </a:p>
          <a:p>
            <a:pPr lvl="1"/>
            <a:r>
              <a:rPr lang="en-US" dirty="0"/>
              <a:t>Information that has already been compiled.</a:t>
            </a:r>
          </a:p>
          <a:p>
            <a:pPr lvl="2"/>
            <a:r>
              <a:rPr lang="en-US" sz="2400" dirty="0"/>
              <a:t>Advantage: Less expensive and available</a:t>
            </a:r>
          </a:p>
          <a:p>
            <a:pPr lvl="2"/>
            <a:r>
              <a:rPr lang="en-US" sz="2400" dirty="0"/>
              <a:t>Disadvantages: outdated, lacks specificity, questionable validity</a:t>
            </a:r>
          </a:p>
          <a:p>
            <a:pPr lvl="2"/>
            <a:r>
              <a:rPr lang="en-US" sz="2400" dirty="0"/>
              <a:t>Sources: internal and/or external sources</a:t>
            </a:r>
          </a:p>
          <a:p>
            <a:r>
              <a:rPr lang="en-US" dirty="0"/>
              <a:t>Primary Data</a:t>
            </a:r>
            <a:endParaRPr lang="en-US" dirty="0" smtClean="0"/>
          </a:p>
          <a:p>
            <a:pPr lvl="1"/>
            <a:r>
              <a:rPr lang="en-US" dirty="0" smtClean="0"/>
              <a:t>New information that </a:t>
            </a:r>
            <a:r>
              <a:rPr lang="en-US" dirty="0"/>
              <a:t>is gathered specifically for the research at hand.</a:t>
            </a:r>
            <a:endParaRPr lang="en-US" dirty="0" smtClean="0"/>
          </a:p>
          <a:p>
            <a:pPr lvl="2"/>
            <a:r>
              <a:rPr lang="en-US" sz="2400" dirty="0" smtClean="0"/>
              <a:t>Surveys</a:t>
            </a:r>
          </a:p>
          <a:p>
            <a:pPr lvl="2"/>
            <a:r>
              <a:rPr lang="en-US" sz="2400" dirty="0"/>
              <a:t>Experimentation</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80302599"/>
      </p:ext>
    </p:extLst>
  </p:cSld>
  <p:clrMapOvr>
    <a:masterClrMapping/>
  </p:clrMapOvr>
  <p:transition spd="slow">
    <p:cut thruBlk="1"/>
  </p:transition>
  <p:timing>
    <p:tnLst>
      <p:par>
        <p:cTn id="1" dur="indefinite" restart="never" nodeType="tmRoot"/>
      </p:par>
    </p:tnLst>
  </p:timing>
</p:sld>
</file>

<file path=ppt/theme/theme1.xml><?xml version="1.0" encoding="utf-8"?>
<a:theme xmlns:a="http://schemas.openxmlformats.org/drawingml/2006/main" name="Kuratko10e_PPT">
  <a:themeElements>
    <a:clrScheme name="Entrepreneurship 8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ntrepreneurship 8e.">
      <a:majorFont>
        <a:latin typeface="Tahom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ntrepreneurship 8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ntrepreneurship 8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ntrepreneurship 8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ntrepreneurship 8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ntrepreneurship 8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ntrepreneurship 8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ntrepreneurship 8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ntrepreneurship 8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ntrepreneurship 8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ntrepreneurship 8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ntrepreneurship 8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ntrepreneurship 8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576</TotalTime>
  <Words>4244</Words>
  <Application>Microsoft Macintosh PowerPoint</Application>
  <PresentationFormat>On-screen Show (4:3)</PresentationFormat>
  <Paragraphs>541</Paragraphs>
  <Slides>35</Slides>
  <Notes>25</Notes>
  <HiddenSlides>0</HiddenSlides>
  <MMClips>0</MMClips>
  <ScaleCrop>false</ScaleCrop>
  <HeadingPairs>
    <vt:vector size="4" baseType="variant">
      <vt:variant>
        <vt:lpstr>Design Template</vt:lpstr>
      </vt:variant>
      <vt:variant>
        <vt:i4>1</vt:i4>
      </vt:variant>
      <vt:variant>
        <vt:lpstr>Slide Titles</vt:lpstr>
      </vt:variant>
      <vt:variant>
        <vt:i4>35</vt:i4>
      </vt:variant>
    </vt:vector>
  </HeadingPairs>
  <TitlesOfParts>
    <vt:vector size="36" baseType="lpstr">
      <vt:lpstr>Kuratko10e_PPT</vt:lpstr>
      <vt:lpstr>Marketing Challenges for Entrepreneurial Ventures</vt:lpstr>
      <vt:lpstr>Learning Objectives</vt:lpstr>
      <vt:lpstr>Learning Objectives (cont’d)</vt:lpstr>
      <vt:lpstr>The New Marketing Concept for Entrepreneurs</vt:lpstr>
      <vt:lpstr>The New Marketing Concept for Entrepreneurs</vt:lpstr>
      <vt:lpstr>Table 10.1 Common Elements in the Marketing Skills of Great Entrepreneurs </vt:lpstr>
      <vt:lpstr>Marketing Terms</vt:lpstr>
      <vt:lpstr>Defining the Research Purpose and Objectives</vt:lpstr>
      <vt:lpstr>Gathering Information</vt:lpstr>
      <vt:lpstr>Developing an Information-Gathering Instrument</vt:lpstr>
      <vt:lpstr>Quantitative versus Qualitative  Marketing Research</vt:lpstr>
      <vt:lpstr>Table 10.2 Comparison of Major Survey Research Techniques </vt:lpstr>
      <vt:lpstr>Interpreting and Reporting the Information</vt:lpstr>
      <vt:lpstr>Inhibitors to Market Research</vt:lpstr>
      <vt:lpstr>Social Media Marketing</vt:lpstr>
      <vt:lpstr>Key Distinctions of Social Media Marketing</vt:lpstr>
      <vt:lpstr>Developing a Social Media Marketing Plan</vt:lpstr>
      <vt:lpstr>Table 10.3 Traditional versus Entrepreneurial Marketing</vt:lpstr>
      <vt:lpstr>Mobile Marketing</vt:lpstr>
      <vt:lpstr>Entrepreneurial Tactics in Market Research</vt:lpstr>
      <vt:lpstr>Developing the Marketing Concept</vt:lpstr>
      <vt:lpstr>Developing the Marketing Concept (cont’d)</vt:lpstr>
      <vt:lpstr>Consumer Behavior</vt:lpstr>
      <vt:lpstr>Table 10.4 Changing Priorities and Purchases in the Family Life Cycle </vt:lpstr>
      <vt:lpstr>Developing a Marketing Plan</vt:lpstr>
      <vt:lpstr>Developing a Marketing Plan (cont’d)</vt:lpstr>
      <vt:lpstr>Current Sales Analysis</vt:lpstr>
      <vt:lpstr>Marketing Information System</vt:lpstr>
      <vt:lpstr>Market Planning</vt:lpstr>
      <vt:lpstr>The Market Plan: A Structured Approach</vt:lpstr>
      <vt:lpstr>Pricing Strategies</vt:lpstr>
      <vt:lpstr>Pricing Strategies (cont’d)</vt:lpstr>
      <vt:lpstr>Pricing in the Social Media Age</vt:lpstr>
      <vt:lpstr>Table 10.5 Pricing for the Product Life Cycle </vt:lpstr>
      <vt:lpstr>Key Terms and Concepts</vt:lpstr>
    </vt:vector>
  </TitlesOfParts>
  <Manager>Judy O’Neill</Manager>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Entrepreneurship:  Evolutionary Development—Revolutionary Impact</dc:title>
  <dc:subject>Chapter 1</dc:subject>
  <dc:creator>Juli's Computer</dc:creator>
  <cp:lastModifiedBy>Regina Rexrode</cp:lastModifiedBy>
  <cp:revision>35</cp:revision>
  <dcterms:created xsi:type="dcterms:W3CDTF">2015-10-21T20:51:39Z</dcterms:created>
  <dcterms:modified xsi:type="dcterms:W3CDTF">2015-10-21T21:42:08Z</dcterms:modified>
</cp:coreProperties>
</file>